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337" r:id="rId3"/>
    <p:sldId id="257" r:id="rId4"/>
    <p:sldId id="338" r:id="rId5"/>
    <p:sldId id="339" r:id="rId6"/>
    <p:sldId id="340" r:id="rId7"/>
    <p:sldId id="330" r:id="rId8"/>
    <p:sldId id="332" r:id="rId9"/>
    <p:sldId id="333" r:id="rId10"/>
    <p:sldId id="334" r:id="rId11"/>
    <p:sldId id="342" r:id="rId12"/>
    <p:sldId id="344" r:id="rId13"/>
    <p:sldId id="345" r:id="rId14"/>
    <p:sldId id="347" r:id="rId15"/>
    <p:sldId id="346" r:id="rId16"/>
    <p:sldId id="290" r:id="rId17"/>
    <p:sldId id="291" r:id="rId18"/>
    <p:sldId id="314" r:id="rId19"/>
    <p:sldId id="315" r:id="rId20"/>
    <p:sldId id="317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AD47"/>
    <a:srgbClr val="FFC000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30" autoAdjust="0"/>
    <p:restoredTop sz="94767"/>
  </p:normalViewPr>
  <p:slideViewPr>
    <p:cSldViewPr snapToObjects="1" showGuides="1">
      <p:cViewPr varScale="1">
        <p:scale>
          <a:sx n="89" d="100"/>
          <a:sy n="89" d="100"/>
        </p:scale>
        <p:origin x="192" y="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660710-D6D4-4C23-A8C2-0C9DB6F003B1}" type="doc">
      <dgm:prSet loTypeId="urn:microsoft.com/office/officeart/2005/8/layout/cycle3" loCatId="cycle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BA6EFDA-B5D8-4DFF-9735-7F871996C1ED}">
      <dgm:prSet phldrT="[Text]"/>
      <dgm:spPr>
        <a:xfrm>
          <a:off x="3469853" y="2579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Evaluation</a:t>
          </a:r>
        </a:p>
      </dgm:t>
    </dgm:pt>
    <dgm:pt modelId="{AD92D1A5-3B78-405A-8A1E-1BA95C726B30}" type="parTrans" cxnId="{3227FF2D-DACB-413E-AC89-BAFE0A27C134}">
      <dgm:prSet/>
      <dgm:spPr/>
      <dgm:t>
        <a:bodyPr/>
        <a:lstStyle/>
        <a:p>
          <a:endParaRPr lang="en-US"/>
        </a:p>
      </dgm:t>
    </dgm:pt>
    <dgm:pt modelId="{E084E33D-15EB-4195-AAF1-1E6A9BF47D33}" type="sibTrans" cxnId="{3227FF2D-DACB-413E-AC89-BAFE0A27C134}">
      <dgm:prSet/>
      <dgm:spPr>
        <a:xfrm>
          <a:off x="1842579" y="-37700"/>
          <a:ext cx="4544441" cy="4544441"/>
        </a:xfrm>
      </dgm:spPr>
      <dgm:t>
        <a:bodyPr/>
        <a:lstStyle/>
        <a:p>
          <a:endParaRPr lang="en-US"/>
        </a:p>
      </dgm:t>
    </dgm:pt>
    <dgm:pt modelId="{ACCE7207-8EC9-42C3-A836-0CF589173D3A}">
      <dgm:prSet phldrT="[Text]"/>
      <dgm:spPr>
        <a:xfrm>
          <a:off x="4840175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Fitness Computation</a:t>
          </a:r>
        </a:p>
      </dgm:t>
    </dgm:pt>
    <dgm:pt modelId="{D2FEF98B-6339-477E-BBC7-A8E440367A19}" type="parTrans" cxnId="{43B2CA44-9D7D-4B36-9E30-39103B3F5C6C}">
      <dgm:prSet/>
      <dgm:spPr/>
      <dgm:t>
        <a:bodyPr/>
        <a:lstStyle/>
        <a:p>
          <a:endParaRPr lang="en-US"/>
        </a:p>
      </dgm:t>
    </dgm:pt>
    <dgm:pt modelId="{B6319282-F96C-4130-AA74-687908B9FB7E}" type="sibTrans" cxnId="{43B2CA44-9D7D-4B36-9E30-39103B3F5C6C}">
      <dgm:prSet/>
      <dgm:spPr/>
      <dgm:t>
        <a:bodyPr/>
        <a:lstStyle/>
        <a:p>
          <a:endParaRPr lang="en-US"/>
        </a:p>
      </dgm:t>
    </dgm:pt>
    <dgm:pt modelId="{A473B2AE-A4AA-47CD-AB0C-2517422D63EE}">
      <dgm:prSet phldrT="[Text]"/>
      <dgm:spPr>
        <a:xfrm>
          <a:off x="5407781" y="1940508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Selection</a:t>
          </a:r>
        </a:p>
      </dgm:t>
    </dgm:pt>
    <dgm:pt modelId="{56FB0B06-1F4F-42B3-BC83-36E347F9895D}" type="parTrans" cxnId="{1038686A-6A40-49BB-91D9-245AB1105127}">
      <dgm:prSet/>
      <dgm:spPr/>
      <dgm:t>
        <a:bodyPr/>
        <a:lstStyle/>
        <a:p>
          <a:endParaRPr lang="en-US"/>
        </a:p>
      </dgm:t>
    </dgm:pt>
    <dgm:pt modelId="{02E5A76A-9626-4ACE-9471-81A4B0D650B4}" type="sibTrans" cxnId="{1038686A-6A40-49BB-91D9-245AB1105127}">
      <dgm:prSet/>
      <dgm:spPr/>
      <dgm:t>
        <a:bodyPr/>
        <a:lstStyle/>
        <a:p>
          <a:endParaRPr lang="en-US"/>
        </a:p>
      </dgm:t>
    </dgm:pt>
    <dgm:pt modelId="{27388988-FD4F-451C-8FA5-1C34294926C9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4840175" y="3310830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Parental Genes</a:t>
          </a:r>
        </a:p>
      </dgm:t>
    </dgm:pt>
    <dgm:pt modelId="{BE2C1358-BDBD-4516-BC48-B7009C612CB7}" type="parTrans" cxnId="{0F52FD41-E6C0-4263-BF6F-B3634938840E}">
      <dgm:prSet/>
      <dgm:spPr/>
      <dgm:t>
        <a:bodyPr/>
        <a:lstStyle/>
        <a:p>
          <a:endParaRPr lang="en-US"/>
        </a:p>
      </dgm:t>
    </dgm:pt>
    <dgm:pt modelId="{280F5F76-7780-4A79-B9E4-9D848E70FA09}" type="sibTrans" cxnId="{0F52FD41-E6C0-4263-BF6F-B3634938840E}">
      <dgm:prSet/>
      <dgm:spPr/>
      <dgm:t>
        <a:bodyPr/>
        <a:lstStyle/>
        <a:p>
          <a:endParaRPr lang="en-US"/>
        </a:p>
      </dgm:t>
    </dgm:pt>
    <dgm:pt modelId="{AB75AC97-0CBB-4FB6-8D8C-9A6E62AD7669}">
      <dgm:prSet phldrT="[Text]"/>
      <dgm:spPr>
        <a:xfrm>
          <a:off x="3469853" y="3878436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Mating</a:t>
          </a:r>
        </a:p>
      </dgm:t>
    </dgm:pt>
    <dgm:pt modelId="{9B72A531-F3D3-4D49-A2DD-AD82E8095626}" type="parTrans" cxnId="{408FFCC7-1D9B-4C6C-A199-561AF8E74299}">
      <dgm:prSet/>
      <dgm:spPr/>
      <dgm:t>
        <a:bodyPr/>
        <a:lstStyle/>
        <a:p>
          <a:endParaRPr lang="en-US"/>
        </a:p>
      </dgm:t>
    </dgm:pt>
    <dgm:pt modelId="{D62DC84C-F907-4614-B5D8-6F9BD82194AB}" type="sibTrans" cxnId="{408FFCC7-1D9B-4C6C-A199-561AF8E74299}">
      <dgm:prSet/>
      <dgm:spPr/>
      <dgm:t>
        <a:bodyPr/>
        <a:lstStyle/>
        <a:p>
          <a:endParaRPr lang="en-US"/>
        </a:p>
      </dgm:t>
    </dgm:pt>
    <dgm:pt modelId="{AAC168F3-1D5B-4A78-97CA-60625F6A27E4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2099531" y="3310830"/>
          <a:ext cx="1289893" cy="644946"/>
        </a:xfrm>
      </dgm:spPr>
      <dgm:t>
        <a:bodyPr/>
        <a:lstStyle/>
        <a:p>
          <a:r>
            <a:rPr lang="en-US">
              <a:latin typeface="Arial"/>
              <a:ea typeface="+mn-ea"/>
              <a:cs typeface="+mn-cs"/>
            </a:rPr>
            <a:t>Child Genes</a:t>
          </a:r>
          <a:endParaRPr lang="en-US" dirty="0">
            <a:latin typeface="Arial"/>
            <a:ea typeface="+mn-ea"/>
            <a:cs typeface="+mn-cs"/>
          </a:endParaRPr>
        </a:p>
      </dgm:t>
    </dgm:pt>
    <dgm:pt modelId="{E78BBB8D-FF08-4830-8DD9-CEDF1144D2D3}" type="parTrans" cxnId="{3A923F0B-B8BF-4776-A3E5-02CE0FD55049}">
      <dgm:prSet/>
      <dgm:spPr/>
      <dgm:t>
        <a:bodyPr/>
        <a:lstStyle/>
        <a:p>
          <a:endParaRPr lang="en-US"/>
        </a:p>
      </dgm:t>
    </dgm:pt>
    <dgm:pt modelId="{DC28709C-ED27-432B-9788-CD6882605E66}" type="sibTrans" cxnId="{3A923F0B-B8BF-4776-A3E5-02CE0FD55049}">
      <dgm:prSet/>
      <dgm:spPr/>
      <dgm:t>
        <a:bodyPr/>
        <a:lstStyle/>
        <a:p>
          <a:endParaRPr lang="en-US"/>
        </a:p>
      </dgm:t>
    </dgm:pt>
    <dgm:pt modelId="{23C6890F-B39D-456B-8262-6135E10B171A}">
      <dgm:prSet phldrT="[Text]"/>
      <dgm:spPr>
        <a:xfrm>
          <a:off x="1531925" y="1940508"/>
          <a:ext cx="1289893" cy="644946"/>
        </a:xfrm>
      </dgm:spPr>
      <dgm:t>
        <a:bodyPr/>
        <a:lstStyle/>
        <a:p>
          <a:r>
            <a:rPr lang="en-US">
              <a:latin typeface="Arial"/>
              <a:ea typeface="+mn-ea"/>
              <a:cs typeface="+mn-cs"/>
            </a:rPr>
            <a:t>Mutation</a:t>
          </a:r>
          <a:endParaRPr lang="en-US" dirty="0">
            <a:latin typeface="Arial"/>
            <a:ea typeface="+mn-ea"/>
            <a:cs typeface="+mn-cs"/>
          </a:endParaRPr>
        </a:p>
      </dgm:t>
    </dgm:pt>
    <dgm:pt modelId="{111A9E36-9AB2-4DC3-B096-B7FC81E3DC83}" type="parTrans" cxnId="{810CBC89-B52D-4B8C-A8DF-33C11C39BE3B}">
      <dgm:prSet/>
      <dgm:spPr/>
      <dgm:t>
        <a:bodyPr/>
        <a:lstStyle/>
        <a:p>
          <a:endParaRPr lang="en-US"/>
        </a:p>
      </dgm:t>
    </dgm:pt>
    <dgm:pt modelId="{EE75F46E-AFCA-4DC8-8A9C-92D1B2D3E7B3}" type="sibTrans" cxnId="{810CBC89-B52D-4B8C-A8DF-33C11C39BE3B}">
      <dgm:prSet/>
      <dgm:spPr/>
      <dgm:t>
        <a:bodyPr/>
        <a:lstStyle/>
        <a:p>
          <a:endParaRPr lang="en-US"/>
        </a:p>
      </dgm:t>
    </dgm:pt>
    <dgm:pt modelId="{1C052F1C-9320-4348-8017-FB2E7C6D11E0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3469853" y="2579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Genes w/ Scores</a:t>
          </a:r>
        </a:p>
      </dgm:t>
    </dgm:pt>
    <dgm:pt modelId="{12537074-6BCF-4570-B091-C7CF9AD7413B}" type="parTrans" cxnId="{5D2F85F3-E2B7-48BC-81DF-A494F39C68D9}">
      <dgm:prSet/>
      <dgm:spPr/>
      <dgm:t>
        <a:bodyPr/>
        <a:lstStyle/>
        <a:p>
          <a:endParaRPr lang="en-US"/>
        </a:p>
      </dgm:t>
    </dgm:pt>
    <dgm:pt modelId="{FC71057E-D1EB-4691-B6E1-917BCA18A942}" type="sibTrans" cxnId="{5D2F85F3-E2B7-48BC-81DF-A494F39C68D9}">
      <dgm:prSet/>
      <dgm:spPr/>
      <dgm:t>
        <a:bodyPr/>
        <a:lstStyle/>
        <a:p>
          <a:endParaRPr lang="en-US"/>
        </a:p>
      </dgm:t>
    </dgm:pt>
    <dgm:pt modelId="{E1E4E004-1974-4EB0-A4F7-EAC86DE47710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2099531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New Gene Pool</a:t>
          </a:r>
        </a:p>
      </dgm:t>
    </dgm:pt>
    <dgm:pt modelId="{A45F47E2-FB37-4BD6-96F1-CB25921EF6CC}" type="parTrans" cxnId="{26A97596-FA9E-4F18-9801-C01B0CB1260F}">
      <dgm:prSet/>
      <dgm:spPr/>
      <dgm:t>
        <a:bodyPr/>
        <a:lstStyle/>
        <a:p>
          <a:endParaRPr lang="en-US"/>
        </a:p>
      </dgm:t>
    </dgm:pt>
    <dgm:pt modelId="{58FE52E8-8492-4BAB-9313-2E271D09BDB3}" type="sibTrans" cxnId="{26A97596-FA9E-4F18-9801-C01B0CB1260F}">
      <dgm:prSet/>
      <dgm:spPr/>
      <dgm:t>
        <a:bodyPr/>
        <a:lstStyle/>
        <a:p>
          <a:endParaRPr lang="en-US"/>
        </a:p>
      </dgm:t>
    </dgm:pt>
    <dgm:pt modelId="{16DBEE1A-FBD6-4828-B11A-63DC8FE0EF77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4840175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Genes w/ Fitness</a:t>
          </a:r>
        </a:p>
      </dgm:t>
    </dgm:pt>
    <dgm:pt modelId="{B355A63C-395F-4B4D-8602-3982EDC9FCE7}" type="parTrans" cxnId="{657F3CAC-B79C-4BE3-B628-FB659643173A}">
      <dgm:prSet/>
      <dgm:spPr/>
      <dgm:t>
        <a:bodyPr/>
        <a:lstStyle/>
        <a:p>
          <a:endParaRPr lang="en-US"/>
        </a:p>
      </dgm:t>
    </dgm:pt>
    <dgm:pt modelId="{EA5B8231-F338-4FFE-9603-7F5E5D13429F}" type="sibTrans" cxnId="{657F3CAC-B79C-4BE3-B628-FB659643173A}">
      <dgm:prSet/>
      <dgm:spPr/>
      <dgm:t>
        <a:bodyPr/>
        <a:lstStyle/>
        <a:p>
          <a:endParaRPr lang="en-US"/>
        </a:p>
      </dgm:t>
    </dgm:pt>
    <dgm:pt modelId="{A30789C7-9C9B-4A46-B4E0-03CB4E8D2546}" type="pres">
      <dgm:prSet presAssocID="{13660710-D6D4-4C23-A8C2-0C9DB6F003B1}" presName="Name0" presStyleCnt="0">
        <dgm:presLayoutVars>
          <dgm:dir/>
          <dgm:resizeHandles val="exact"/>
        </dgm:presLayoutVars>
      </dgm:prSet>
      <dgm:spPr/>
    </dgm:pt>
    <dgm:pt modelId="{C95870C4-96C6-4C6A-9C6A-127AD9966416}" type="pres">
      <dgm:prSet presAssocID="{13660710-D6D4-4C23-A8C2-0C9DB6F003B1}" presName="cycle" presStyleCnt="0"/>
      <dgm:spPr/>
    </dgm:pt>
    <dgm:pt modelId="{4EE71964-65D6-43B7-9A2B-7E1531F8D7F9}" type="pres">
      <dgm:prSet presAssocID="{E1E4E004-1974-4EB0-A4F7-EAC86DE47710}" presName="nodeFirstNode" presStyleLbl="node1" presStyleIdx="0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F84F08E1-11A9-44A1-83F3-431CFF623005}" type="pres">
      <dgm:prSet presAssocID="{58FE52E8-8492-4BAB-9313-2E271D09BDB3}" presName="sibTransFirstNode" presStyleLbl="bgShp" presStyleIdx="0" presStyleCnt="1"/>
      <dgm:spPr/>
    </dgm:pt>
    <dgm:pt modelId="{5DCF9E44-F7DB-4C94-953B-F1660CEAB669}" type="pres">
      <dgm:prSet presAssocID="{8BA6EFDA-B5D8-4DFF-9735-7F871996C1ED}" presName="nodeFollowingNodes" presStyleLbl="node1" presStyleIdx="1" presStyleCnt="10">
        <dgm:presLayoutVars>
          <dgm:bulletEnabled val="1"/>
        </dgm:presLayoutVars>
      </dgm:prSet>
      <dgm:spPr/>
    </dgm:pt>
    <dgm:pt modelId="{C8BAC2C2-D7D2-46DB-825B-C7DBA5A74F81}" type="pres">
      <dgm:prSet presAssocID="{1C052F1C-9320-4348-8017-FB2E7C6D11E0}" presName="nodeFollowingNodes" presStyleLbl="node1" presStyleIdx="2" presStyleCnt="10">
        <dgm:presLayoutVars>
          <dgm:bulletEnabled val="1"/>
        </dgm:presLayoutVars>
      </dgm:prSet>
      <dgm:spPr/>
    </dgm:pt>
    <dgm:pt modelId="{8A082950-185B-4831-BF37-4F62987629B3}" type="pres">
      <dgm:prSet presAssocID="{ACCE7207-8EC9-42C3-A836-0CF589173D3A}" presName="nodeFollowingNodes" presStyleLbl="node1" presStyleIdx="3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2080AF46-39F6-4018-BF96-0E4B4B12797E}" type="pres">
      <dgm:prSet presAssocID="{16DBEE1A-FBD6-4828-B11A-63DC8FE0EF77}" presName="nodeFollowingNodes" presStyleLbl="node1" presStyleIdx="4" presStyleCnt="10">
        <dgm:presLayoutVars>
          <dgm:bulletEnabled val="1"/>
        </dgm:presLayoutVars>
      </dgm:prSet>
      <dgm:spPr/>
    </dgm:pt>
    <dgm:pt modelId="{B885B7B5-9EA8-4030-85EF-7592775BBD9C}" type="pres">
      <dgm:prSet presAssocID="{A473B2AE-A4AA-47CD-AB0C-2517422D63EE}" presName="nodeFollowingNodes" presStyleLbl="node1" presStyleIdx="5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AC3162CD-8715-487D-BC66-9B011165C59B}" type="pres">
      <dgm:prSet presAssocID="{27388988-FD4F-451C-8FA5-1C34294926C9}" presName="nodeFollowingNodes" presStyleLbl="node1" presStyleIdx="6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62399435-9315-4C42-A8B1-86E80D70C0F8}" type="pres">
      <dgm:prSet presAssocID="{AB75AC97-0CBB-4FB6-8D8C-9A6E62AD7669}" presName="nodeFollowingNodes" presStyleLbl="node1" presStyleIdx="7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AF6E76DE-3B7A-450C-9741-A2620777E8F4}" type="pres">
      <dgm:prSet presAssocID="{AAC168F3-1D5B-4A78-97CA-60625F6A27E4}" presName="nodeFollowingNodes" presStyleLbl="node1" presStyleIdx="8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64418FF2-92C9-4559-BDFF-76E78F42BD81}" type="pres">
      <dgm:prSet presAssocID="{23C6890F-B39D-456B-8262-6135E10B171A}" presName="nodeFollowingNodes" presStyleLbl="node1" presStyleIdx="9" presStyleCnt="10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86D80304-C75A-5F40-9B4D-2F2A9D021992}" type="presOf" srcId="{AB75AC97-0CBB-4FB6-8D8C-9A6E62AD7669}" destId="{62399435-9315-4C42-A8B1-86E80D70C0F8}" srcOrd="0" destOrd="0" presId="urn:microsoft.com/office/officeart/2005/8/layout/cycle3"/>
    <dgm:cxn modelId="{3A923F0B-B8BF-4776-A3E5-02CE0FD55049}" srcId="{13660710-D6D4-4C23-A8C2-0C9DB6F003B1}" destId="{AAC168F3-1D5B-4A78-97CA-60625F6A27E4}" srcOrd="8" destOrd="0" parTransId="{E78BBB8D-FF08-4830-8DD9-CEDF1144D2D3}" sibTransId="{DC28709C-ED27-432B-9788-CD6882605E66}"/>
    <dgm:cxn modelId="{B040291B-604C-5540-BD09-DC8924A19D75}" type="presOf" srcId="{AAC168F3-1D5B-4A78-97CA-60625F6A27E4}" destId="{AF6E76DE-3B7A-450C-9741-A2620777E8F4}" srcOrd="0" destOrd="0" presId="urn:microsoft.com/office/officeart/2005/8/layout/cycle3"/>
    <dgm:cxn modelId="{B9752224-788B-864B-BF76-2B0E763A1BB9}" type="presOf" srcId="{8BA6EFDA-B5D8-4DFF-9735-7F871996C1ED}" destId="{5DCF9E44-F7DB-4C94-953B-F1660CEAB669}" srcOrd="0" destOrd="0" presId="urn:microsoft.com/office/officeart/2005/8/layout/cycle3"/>
    <dgm:cxn modelId="{E89A3726-C027-1741-AA51-FC1C5B676B34}" type="presOf" srcId="{16DBEE1A-FBD6-4828-B11A-63DC8FE0EF77}" destId="{2080AF46-39F6-4018-BF96-0E4B4B12797E}" srcOrd="0" destOrd="0" presId="urn:microsoft.com/office/officeart/2005/8/layout/cycle3"/>
    <dgm:cxn modelId="{3227FF2D-DACB-413E-AC89-BAFE0A27C134}" srcId="{13660710-D6D4-4C23-A8C2-0C9DB6F003B1}" destId="{8BA6EFDA-B5D8-4DFF-9735-7F871996C1ED}" srcOrd="1" destOrd="0" parTransId="{AD92D1A5-3B78-405A-8A1E-1BA95C726B30}" sibTransId="{E084E33D-15EB-4195-AAF1-1E6A9BF47D33}"/>
    <dgm:cxn modelId="{0F52FD41-E6C0-4263-BF6F-B3634938840E}" srcId="{13660710-D6D4-4C23-A8C2-0C9DB6F003B1}" destId="{27388988-FD4F-451C-8FA5-1C34294926C9}" srcOrd="6" destOrd="0" parTransId="{BE2C1358-BDBD-4516-BC48-B7009C612CB7}" sibTransId="{280F5F76-7780-4A79-B9E4-9D848E70FA09}"/>
    <dgm:cxn modelId="{43B2CA44-9D7D-4B36-9E30-39103B3F5C6C}" srcId="{13660710-D6D4-4C23-A8C2-0C9DB6F003B1}" destId="{ACCE7207-8EC9-42C3-A836-0CF589173D3A}" srcOrd="3" destOrd="0" parTransId="{D2FEF98B-6339-477E-BBC7-A8E440367A19}" sibTransId="{B6319282-F96C-4130-AA74-687908B9FB7E}"/>
    <dgm:cxn modelId="{3C16914A-B65B-7B4F-8A4E-99A83C51E1BF}" type="presOf" srcId="{23C6890F-B39D-456B-8262-6135E10B171A}" destId="{64418FF2-92C9-4559-BDFF-76E78F42BD81}" srcOrd="0" destOrd="0" presId="urn:microsoft.com/office/officeart/2005/8/layout/cycle3"/>
    <dgm:cxn modelId="{25900961-2A63-DF4E-90F9-4345FB56ED7D}" type="presOf" srcId="{A473B2AE-A4AA-47CD-AB0C-2517422D63EE}" destId="{B885B7B5-9EA8-4030-85EF-7592775BBD9C}" srcOrd="0" destOrd="0" presId="urn:microsoft.com/office/officeart/2005/8/layout/cycle3"/>
    <dgm:cxn modelId="{1038686A-6A40-49BB-91D9-245AB1105127}" srcId="{13660710-D6D4-4C23-A8C2-0C9DB6F003B1}" destId="{A473B2AE-A4AA-47CD-AB0C-2517422D63EE}" srcOrd="5" destOrd="0" parTransId="{56FB0B06-1F4F-42B3-BC83-36E347F9895D}" sibTransId="{02E5A76A-9626-4ACE-9471-81A4B0D650B4}"/>
    <dgm:cxn modelId="{83127D7C-7B8E-E749-868A-A47790D5DB38}" type="presOf" srcId="{ACCE7207-8EC9-42C3-A836-0CF589173D3A}" destId="{8A082950-185B-4831-BF37-4F62987629B3}" srcOrd="0" destOrd="0" presId="urn:microsoft.com/office/officeart/2005/8/layout/cycle3"/>
    <dgm:cxn modelId="{810CBC89-B52D-4B8C-A8DF-33C11C39BE3B}" srcId="{13660710-D6D4-4C23-A8C2-0C9DB6F003B1}" destId="{23C6890F-B39D-456B-8262-6135E10B171A}" srcOrd="9" destOrd="0" parTransId="{111A9E36-9AB2-4DC3-B096-B7FC81E3DC83}" sibTransId="{EE75F46E-AFCA-4DC8-8A9C-92D1B2D3E7B3}"/>
    <dgm:cxn modelId="{32736295-1B97-764A-8FF5-78E37444EBD6}" type="presOf" srcId="{E1E4E004-1974-4EB0-A4F7-EAC86DE47710}" destId="{4EE71964-65D6-43B7-9A2B-7E1531F8D7F9}" srcOrd="0" destOrd="0" presId="urn:microsoft.com/office/officeart/2005/8/layout/cycle3"/>
    <dgm:cxn modelId="{26A97596-FA9E-4F18-9801-C01B0CB1260F}" srcId="{13660710-D6D4-4C23-A8C2-0C9DB6F003B1}" destId="{E1E4E004-1974-4EB0-A4F7-EAC86DE47710}" srcOrd="0" destOrd="0" parTransId="{A45F47E2-FB37-4BD6-96F1-CB25921EF6CC}" sibTransId="{58FE52E8-8492-4BAB-9313-2E271D09BDB3}"/>
    <dgm:cxn modelId="{1C6C019F-DBC4-AE46-B17E-056B38F36461}" type="presOf" srcId="{1C052F1C-9320-4348-8017-FB2E7C6D11E0}" destId="{C8BAC2C2-D7D2-46DB-825B-C7DBA5A74F81}" srcOrd="0" destOrd="0" presId="urn:microsoft.com/office/officeart/2005/8/layout/cycle3"/>
    <dgm:cxn modelId="{657F3CAC-B79C-4BE3-B628-FB659643173A}" srcId="{13660710-D6D4-4C23-A8C2-0C9DB6F003B1}" destId="{16DBEE1A-FBD6-4828-B11A-63DC8FE0EF77}" srcOrd="4" destOrd="0" parTransId="{B355A63C-395F-4B4D-8602-3982EDC9FCE7}" sibTransId="{EA5B8231-F338-4FFE-9603-7F5E5D13429F}"/>
    <dgm:cxn modelId="{408FFCC7-1D9B-4C6C-A199-561AF8E74299}" srcId="{13660710-D6D4-4C23-A8C2-0C9DB6F003B1}" destId="{AB75AC97-0CBB-4FB6-8D8C-9A6E62AD7669}" srcOrd="7" destOrd="0" parTransId="{9B72A531-F3D3-4D49-A2DD-AD82E8095626}" sibTransId="{D62DC84C-F907-4614-B5D8-6F9BD82194AB}"/>
    <dgm:cxn modelId="{6C4673CB-19A4-3C4D-B993-8565695C881F}" type="presOf" srcId="{27388988-FD4F-451C-8FA5-1C34294926C9}" destId="{AC3162CD-8715-487D-BC66-9B011165C59B}" srcOrd="0" destOrd="0" presId="urn:microsoft.com/office/officeart/2005/8/layout/cycle3"/>
    <dgm:cxn modelId="{1CCE39CE-653F-AC4C-8972-A215FE8D1227}" type="presOf" srcId="{13660710-D6D4-4C23-A8C2-0C9DB6F003B1}" destId="{A30789C7-9C9B-4A46-B4E0-03CB4E8D2546}" srcOrd="0" destOrd="0" presId="urn:microsoft.com/office/officeart/2005/8/layout/cycle3"/>
    <dgm:cxn modelId="{560F36F2-F76B-A448-A197-93A07898DEE5}" type="presOf" srcId="{58FE52E8-8492-4BAB-9313-2E271D09BDB3}" destId="{F84F08E1-11A9-44A1-83F3-431CFF623005}" srcOrd="0" destOrd="0" presId="urn:microsoft.com/office/officeart/2005/8/layout/cycle3"/>
    <dgm:cxn modelId="{5D2F85F3-E2B7-48BC-81DF-A494F39C68D9}" srcId="{13660710-D6D4-4C23-A8C2-0C9DB6F003B1}" destId="{1C052F1C-9320-4348-8017-FB2E7C6D11E0}" srcOrd="2" destOrd="0" parTransId="{12537074-6BCF-4570-B091-C7CF9AD7413B}" sibTransId="{FC71057E-D1EB-4691-B6E1-917BCA18A942}"/>
    <dgm:cxn modelId="{FBD16419-881C-DE4C-A3B5-77B41D8C4A76}" type="presParOf" srcId="{A30789C7-9C9B-4A46-B4E0-03CB4E8D2546}" destId="{C95870C4-96C6-4C6A-9C6A-127AD9966416}" srcOrd="0" destOrd="0" presId="urn:microsoft.com/office/officeart/2005/8/layout/cycle3"/>
    <dgm:cxn modelId="{EBD48DFB-0EA5-0A4E-ACD1-5F9E5FF95240}" type="presParOf" srcId="{C95870C4-96C6-4C6A-9C6A-127AD9966416}" destId="{4EE71964-65D6-43B7-9A2B-7E1531F8D7F9}" srcOrd="0" destOrd="0" presId="urn:microsoft.com/office/officeart/2005/8/layout/cycle3"/>
    <dgm:cxn modelId="{92D9CD62-8CA2-9242-94BE-DA6C93B62511}" type="presParOf" srcId="{C95870C4-96C6-4C6A-9C6A-127AD9966416}" destId="{F84F08E1-11A9-44A1-83F3-431CFF623005}" srcOrd="1" destOrd="0" presId="urn:microsoft.com/office/officeart/2005/8/layout/cycle3"/>
    <dgm:cxn modelId="{AF36F8E4-1366-DD4A-96DA-72FA3B257FEF}" type="presParOf" srcId="{C95870C4-96C6-4C6A-9C6A-127AD9966416}" destId="{5DCF9E44-F7DB-4C94-953B-F1660CEAB669}" srcOrd="2" destOrd="0" presId="urn:microsoft.com/office/officeart/2005/8/layout/cycle3"/>
    <dgm:cxn modelId="{981A64BA-CFF7-E448-A426-CE97330B4383}" type="presParOf" srcId="{C95870C4-96C6-4C6A-9C6A-127AD9966416}" destId="{C8BAC2C2-D7D2-46DB-825B-C7DBA5A74F81}" srcOrd="3" destOrd="0" presId="urn:microsoft.com/office/officeart/2005/8/layout/cycle3"/>
    <dgm:cxn modelId="{20FF856C-8492-B442-B7C5-A7C49770A053}" type="presParOf" srcId="{C95870C4-96C6-4C6A-9C6A-127AD9966416}" destId="{8A082950-185B-4831-BF37-4F62987629B3}" srcOrd="4" destOrd="0" presId="urn:microsoft.com/office/officeart/2005/8/layout/cycle3"/>
    <dgm:cxn modelId="{E365066C-D7E1-8B44-9E3D-AE72D947F271}" type="presParOf" srcId="{C95870C4-96C6-4C6A-9C6A-127AD9966416}" destId="{2080AF46-39F6-4018-BF96-0E4B4B12797E}" srcOrd="5" destOrd="0" presId="urn:microsoft.com/office/officeart/2005/8/layout/cycle3"/>
    <dgm:cxn modelId="{37AFE2DA-5B27-7546-B9E2-1E56EBDD33E5}" type="presParOf" srcId="{C95870C4-96C6-4C6A-9C6A-127AD9966416}" destId="{B885B7B5-9EA8-4030-85EF-7592775BBD9C}" srcOrd="6" destOrd="0" presId="urn:microsoft.com/office/officeart/2005/8/layout/cycle3"/>
    <dgm:cxn modelId="{AE7590EA-BB02-1149-A615-A8F292097C10}" type="presParOf" srcId="{C95870C4-96C6-4C6A-9C6A-127AD9966416}" destId="{AC3162CD-8715-487D-BC66-9B011165C59B}" srcOrd="7" destOrd="0" presId="urn:microsoft.com/office/officeart/2005/8/layout/cycle3"/>
    <dgm:cxn modelId="{F037BFD6-5D2C-0E47-9820-F23ED03E2534}" type="presParOf" srcId="{C95870C4-96C6-4C6A-9C6A-127AD9966416}" destId="{62399435-9315-4C42-A8B1-86E80D70C0F8}" srcOrd="8" destOrd="0" presId="urn:microsoft.com/office/officeart/2005/8/layout/cycle3"/>
    <dgm:cxn modelId="{7ACB8B4A-62F3-1244-BFFA-721D18C7E703}" type="presParOf" srcId="{C95870C4-96C6-4C6A-9C6A-127AD9966416}" destId="{AF6E76DE-3B7A-450C-9741-A2620777E8F4}" srcOrd="9" destOrd="0" presId="urn:microsoft.com/office/officeart/2005/8/layout/cycle3"/>
    <dgm:cxn modelId="{8D7B4D33-68DB-8347-BCA2-87B9F8B5796F}" type="presParOf" srcId="{C95870C4-96C6-4C6A-9C6A-127AD9966416}" destId="{64418FF2-92C9-4559-BDFF-76E78F42BD81}" srcOrd="10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660710-D6D4-4C23-A8C2-0C9DB6F003B1}" type="doc">
      <dgm:prSet loTypeId="urn:microsoft.com/office/officeart/2005/8/layout/cycle3" loCatId="cycle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BA6EFDA-B5D8-4DFF-9735-7F871996C1ED}">
      <dgm:prSet phldrT="[Text]"/>
      <dgm:spPr>
        <a:xfrm>
          <a:off x="3469853" y="2579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Evaluation</a:t>
          </a:r>
        </a:p>
      </dgm:t>
    </dgm:pt>
    <dgm:pt modelId="{AD92D1A5-3B78-405A-8A1E-1BA95C726B30}" type="parTrans" cxnId="{3227FF2D-DACB-413E-AC89-BAFE0A27C134}">
      <dgm:prSet/>
      <dgm:spPr/>
      <dgm:t>
        <a:bodyPr/>
        <a:lstStyle/>
        <a:p>
          <a:endParaRPr lang="en-US"/>
        </a:p>
      </dgm:t>
    </dgm:pt>
    <dgm:pt modelId="{E084E33D-15EB-4195-AAF1-1E6A9BF47D33}" type="sibTrans" cxnId="{3227FF2D-DACB-413E-AC89-BAFE0A27C134}">
      <dgm:prSet/>
      <dgm:spPr>
        <a:xfrm>
          <a:off x="1842579" y="-37700"/>
          <a:ext cx="4544441" cy="4544441"/>
        </a:xfrm>
      </dgm:spPr>
      <dgm:t>
        <a:bodyPr/>
        <a:lstStyle/>
        <a:p>
          <a:endParaRPr lang="en-US"/>
        </a:p>
      </dgm:t>
    </dgm:pt>
    <dgm:pt modelId="{ACCE7207-8EC9-42C3-A836-0CF589173D3A}">
      <dgm:prSet phldrT="[Text]"/>
      <dgm:spPr>
        <a:xfrm>
          <a:off x="4840175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Fitness Computation</a:t>
          </a:r>
        </a:p>
      </dgm:t>
    </dgm:pt>
    <dgm:pt modelId="{D2FEF98B-6339-477E-BBC7-A8E440367A19}" type="parTrans" cxnId="{43B2CA44-9D7D-4B36-9E30-39103B3F5C6C}">
      <dgm:prSet/>
      <dgm:spPr/>
      <dgm:t>
        <a:bodyPr/>
        <a:lstStyle/>
        <a:p>
          <a:endParaRPr lang="en-US"/>
        </a:p>
      </dgm:t>
    </dgm:pt>
    <dgm:pt modelId="{B6319282-F96C-4130-AA74-687908B9FB7E}" type="sibTrans" cxnId="{43B2CA44-9D7D-4B36-9E30-39103B3F5C6C}">
      <dgm:prSet/>
      <dgm:spPr/>
      <dgm:t>
        <a:bodyPr/>
        <a:lstStyle/>
        <a:p>
          <a:endParaRPr lang="en-US"/>
        </a:p>
      </dgm:t>
    </dgm:pt>
    <dgm:pt modelId="{A473B2AE-A4AA-47CD-AB0C-2517422D63EE}">
      <dgm:prSet phldrT="[Text]"/>
      <dgm:spPr>
        <a:xfrm>
          <a:off x="5407781" y="1940508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Selection</a:t>
          </a:r>
        </a:p>
      </dgm:t>
    </dgm:pt>
    <dgm:pt modelId="{56FB0B06-1F4F-42B3-BC83-36E347F9895D}" type="parTrans" cxnId="{1038686A-6A40-49BB-91D9-245AB1105127}">
      <dgm:prSet/>
      <dgm:spPr/>
      <dgm:t>
        <a:bodyPr/>
        <a:lstStyle/>
        <a:p>
          <a:endParaRPr lang="en-US"/>
        </a:p>
      </dgm:t>
    </dgm:pt>
    <dgm:pt modelId="{02E5A76A-9626-4ACE-9471-81A4B0D650B4}" type="sibTrans" cxnId="{1038686A-6A40-49BB-91D9-245AB1105127}">
      <dgm:prSet/>
      <dgm:spPr/>
      <dgm:t>
        <a:bodyPr/>
        <a:lstStyle/>
        <a:p>
          <a:endParaRPr lang="en-US"/>
        </a:p>
      </dgm:t>
    </dgm:pt>
    <dgm:pt modelId="{27388988-FD4F-451C-8FA5-1C34294926C9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4840175" y="3310830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Parental Genes</a:t>
          </a:r>
        </a:p>
      </dgm:t>
    </dgm:pt>
    <dgm:pt modelId="{BE2C1358-BDBD-4516-BC48-B7009C612CB7}" type="parTrans" cxnId="{0F52FD41-E6C0-4263-BF6F-B3634938840E}">
      <dgm:prSet/>
      <dgm:spPr/>
      <dgm:t>
        <a:bodyPr/>
        <a:lstStyle/>
        <a:p>
          <a:endParaRPr lang="en-US"/>
        </a:p>
      </dgm:t>
    </dgm:pt>
    <dgm:pt modelId="{280F5F76-7780-4A79-B9E4-9D848E70FA09}" type="sibTrans" cxnId="{0F52FD41-E6C0-4263-BF6F-B3634938840E}">
      <dgm:prSet/>
      <dgm:spPr/>
      <dgm:t>
        <a:bodyPr/>
        <a:lstStyle/>
        <a:p>
          <a:endParaRPr lang="en-US"/>
        </a:p>
      </dgm:t>
    </dgm:pt>
    <dgm:pt modelId="{AB75AC97-0CBB-4FB6-8D8C-9A6E62AD7669}">
      <dgm:prSet phldrT="[Text]"/>
      <dgm:spPr>
        <a:xfrm>
          <a:off x="3469853" y="3878436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Mating</a:t>
          </a:r>
        </a:p>
      </dgm:t>
    </dgm:pt>
    <dgm:pt modelId="{9B72A531-F3D3-4D49-A2DD-AD82E8095626}" type="parTrans" cxnId="{408FFCC7-1D9B-4C6C-A199-561AF8E74299}">
      <dgm:prSet/>
      <dgm:spPr/>
      <dgm:t>
        <a:bodyPr/>
        <a:lstStyle/>
        <a:p>
          <a:endParaRPr lang="en-US"/>
        </a:p>
      </dgm:t>
    </dgm:pt>
    <dgm:pt modelId="{D62DC84C-F907-4614-B5D8-6F9BD82194AB}" type="sibTrans" cxnId="{408FFCC7-1D9B-4C6C-A199-561AF8E74299}">
      <dgm:prSet/>
      <dgm:spPr/>
      <dgm:t>
        <a:bodyPr/>
        <a:lstStyle/>
        <a:p>
          <a:endParaRPr lang="en-US"/>
        </a:p>
      </dgm:t>
    </dgm:pt>
    <dgm:pt modelId="{AAC168F3-1D5B-4A78-97CA-60625F6A27E4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2099531" y="3310830"/>
          <a:ext cx="1289893" cy="644946"/>
        </a:xfrm>
      </dgm:spPr>
      <dgm:t>
        <a:bodyPr/>
        <a:lstStyle/>
        <a:p>
          <a:r>
            <a:rPr lang="en-US">
              <a:latin typeface="Arial"/>
              <a:ea typeface="+mn-ea"/>
              <a:cs typeface="+mn-cs"/>
            </a:rPr>
            <a:t>Child Genes</a:t>
          </a:r>
          <a:endParaRPr lang="en-US" dirty="0">
            <a:latin typeface="Arial"/>
            <a:ea typeface="+mn-ea"/>
            <a:cs typeface="+mn-cs"/>
          </a:endParaRPr>
        </a:p>
      </dgm:t>
    </dgm:pt>
    <dgm:pt modelId="{E78BBB8D-FF08-4830-8DD9-CEDF1144D2D3}" type="parTrans" cxnId="{3A923F0B-B8BF-4776-A3E5-02CE0FD55049}">
      <dgm:prSet/>
      <dgm:spPr/>
      <dgm:t>
        <a:bodyPr/>
        <a:lstStyle/>
        <a:p>
          <a:endParaRPr lang="en-US"/>
        </a:p>
      </dgm:t>
    </dgm:pt>
    <dgm:pt modelId="{DC28709C-ED27-432B-9788-CD6882605E66}" type="sibTrans" cxnId="{3A923F0B-B8BF-4776-A3E5-02CE0FD55049}">
      <dgm:prSet/>
      <dgm:spPr/>
      <dgm:t>
        <a:bodyPr/>
        <a:lstStyle/>
        <a:p>
          <a:endParaRPr lang="en-US"/>
        </a:p>
      </dgm:t>
    </dgm:pt>
    <dgm:pt modelId="{23C6890F-B39D-456B-8262-6135E10B171A}">
      <dgm:prSet phldrT="[Text]"/>
      <dgm:spPr>
        <a:xfrm>
          <a:off x="1531925" y="1940508"/>
          <a:ext cx="1289893" cy="644946"/>
        </a:xfrm>
      </dgm:spPr>
      <dgm:t>
        <a:bodyPr/>
        <a:lstStyle/>
        <a:p>
          <a:r>
            <a:rPr lang="en-US">
              <a:latin typeface="Arial"/>
              <a:ea typeface="+mn-ea"/>
              <a:cs typeface="+mn-cs"/>
            </a:rPr>
            <a:t>Mutation</a:t>
          </a:r>
          <a:endParaRPr lang="en-US" dirty="0">
            <a:latin typeface="Arial"/>
            <a:ea typeface="+mn-ea"/>
            <a:cs typeface="+mn-cs"/>
          </a:endParaRPr>
        </a:p>
      </dgm:t>
    </dgm:pt>
    <dgm:pt modelId="{111A9E36-9AB2-4DC3-B096-B7FC81E3DC83}" type="parTrans" cxnId="{810CBC89-B52D-4B8C-A8DF-33C11C39BE3B}">
      <dgm:prSet/>
      <dgm:spPr/>
      <dgm:t>
        <a:bodyPr/>
        <a:lstStyle/>
        <a:p>
          <a:endParaRPr lang="en-US"/>
        </a:p>
      </dgm:t>
    </dgm:pt>
    <dgm:pt modelId="{EE75F46E-AFCA-4DC8-8A9C-92D1B2D3E7B3}" type="sibTrans" cxnId="{810CBC89-B52D-4B8C-A8DF-33C11C39BE3B}">
      <dgm:prSet/>
      <dgm:spPr/>
      <dgm:t>
        <a:bodyPr/>
        <a:lstStyle/>
        <a:p>
          <a:endParaRPr lang="en-US"/>
        </a:p>
      </dgm:t>
    </dgm:pt>
    <dgm:pt modelId="{1C052F1C-9320-4348-8017-FB2E7C6D11E0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3469853" y="2579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Genes w/ Scores</a:t>
          </a:r>
        </a:p>
      </dgm:t>
    </dgm:pt>
    <dgm:pt modelId="{12537074-6BCF-4570-B091-C7CF9AD7413B}" type="parTrans" cxnId="{5D2F85F3-E2B7-48BC-81DF-A494F39C68D9}">
      <dgm:prSet/>
      <dgm:spPr/>
      <dgm:t>
        <a:bodyPr/>
        <a:lstStyle/>
        <a:p>
          <a:endParaRPr lang="en-US"/>
        </a:p>
      </dgm:t>
    </dgm:pt>
    <dgm:pt modelId="{FC71057E-D1EB-4691-B6E1-917BCA18A942}" type="sibTrans" cxnId="{5D2F85F3-E2B7-48BC-81DF-A494F39C68D9}">
      <dgm:prSet/>
      <dgm:spPr/>
      <dgm:t>
        <a:bodyPr/>
        <a:lstStyle/>
        <a:p>
          <a:endParaRPr lang="en-US"/>
        </a:p>
      </dgm:t>
    </dgm:pt>
    <dgm:pt modelId="{E1E4E004-1974-4EB0-A4F7-EAC86DE47710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2099531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New Gene Pool</a:t>
          </a:r>
        </a:p>
      </dgm:t>
    </dgm:pt>
    <dgm:pt modelId="{A45F47E2-FB37-4BD6-96F1-CB25921EF6CC}" type="parTrans" cxnId="{26A97596-FA9E-4F18-9801-C01B0CB1260F}">
      <dgm:prSet/>
      <dgm:spPr/>
      <dgm:t>
        <a:bodyPr/>
        <a:lstStyle/>
        <a:p>
          <a:endParaRPr lang="en-US"/>
        </a:p>
      </dgm:t>
    </dgm:pt>
    <dgm:pt modelId="{58FE52E8-8492-4BAB-9313-2E271D09BDB3}" type="sibTrans" cxnId="{26A97596-FA9E-4F18-9801-C01B0CB1260F}">
      <dgm:prSet/>
      <dgm:spPr/>
      <dgm:t>
        <a:bodyPr/>
        <a:lstStyle/>
        <a:p>
          <a:endParaRPr lang="en-US"/>
        </a:p>
      </dgm:t>
    </dgm:pt>
    <dgm:pt modelId="{16DBEE1A-FBD6-4828-B11A-63DC8FE0EF77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4840175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Genes w/ Fitness</a:t>
          </a:r>
        </a:p>
      </dgm:t>
    </dgm:pt>
    <dgm:pt modelId="{B355A63C-395F-4B4D-8602-3982EDC9FCE7}" type="parTrans" cxnId="{657F3CAC-B79C-4BE3-B628-FB659643173A}">
      <dgm:prSet/>
      <dgm:spPr/>
      <dgm:t>
        <a:bodyPr/>
        <a:lstStyle/>
        <a:p>
          <a:endParaRPr lang="en-US"/>
        </a:p>
      </dgm:t>
    </dgm:pt>
    <dgm:pt modelId="{EA5B8231-F338-4FFE-9603-7F5E5D13429F}" type="sibTrans" cxnId="{657F3CAC-B79C-4BE3-B628-FB659643173A}">
      <dgm:prSet/>
      <dgm:spPr/>
      <dgm:t>
        <a:bodyPr/>
        <a:lstStyle/>
        <a:p>
          <a:endParaRPr lang="en-US"/>
        </a:p>
      </dgm:t>
    </dgm:pt>
    <dgm:pt modelId="{A30789C7-9C9B-4A46-B4E0-03CB4E8D2546}" type="pres">
      <dgm:prSet presAssocID="{13660710-D6D4-4C23-A8C2-0C9DB6F003B1}" presName="Name0" presStyleCnt="0">
        <dgm:presLayoutVars>
          <dgm:dir/>
          <dgm:resizeHandles val="exact"/>
        </dgm:presLayoutVars>
      </dgm:prSet>
      <dgm:spPr/>
    </dgm:pt>
    <dgm:pt modelId="{C95870C4-96C6-4C6A-9C6A-127AD9966416}" type="pres">
      <dgm:prSet presAssocID="{13660710-D6D4-4C23-A8C2-0C9DB6F003B1}" presName="cycle" presStyleCnt="0"/>
      <dgm:spPr/>
    </dgm:pt>
    <dgm:pt modelId="{4EE71964-65D6-43B7-9A2B-7E1531F8D7F9}" type="pres">
      <dgm:prSet presAssocID="{E1E4E004-1974-4EB0-A4F7-EAC86DE47710}" presName="nodeFirstNode" presStyleLbl="node1" presStyleIdx="0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F84F08E1-11A9-44A1-83F3-431CFF623005}" type="pres">
      <dgm:prSet presAssocID="{58FE52E8-8492-4BAB-9313-2E271D09BDB3}" presName="sibTransFirstNode" presStyleLbl="bgShp" presStyleIdx="0" presStyleCnt="1"/>
      <dgm:spPr/>
    </dgm:pt>
    <dgm:pt modelId="{5DCF9E44-F7DB-4C94-953B-F1660CEAB669}" type="pres">
      <dgm:prSet presAssocID="{8BA6EFDA-B5D8-4DFF-9735-7F871996C1ED}" presName="nodeFollowingNodes" presStyleLbl="node1" presStyleIdx="1" presStyleCnt="10">
        <dgm:presLayoutVars>
          <dgm:bulletEnabled val="1"/>
        </dgm:presLayoutVars>
      </dgm:prSet>
      <dgm:spPr/>
    </dgm:pt>
    <dgm:pt modelId="{C8BAC2C2-D7D2-46DB-825B-C7DBA5A74F81}" type="pres">
      <dgm:prSet presAssocID="{1C052F1C-9320-4348-8017-FB2E7C6D11E0}" presName="nodeFollowingNodes" presStyleLbl="node1" presStyleIdx="2" presStyleCnt="10">
        <dgm:presLayoutVars>
          <dgm:bulletEnabled val="1"/>
        </dgm:presLayoutVars>
      </dgm:prSet>
      <dgm:spPr/>
    </dgm:pt>
    <dgm:pt modelId="{8A082950-185B-4831-BF37-4F62987629B3}" type="pres">
      <dgm:prSet presAssocID="{ACCE7207-8EC9-42C3-A836-0CF589173D3A}" presName="nodeFollowingNodes" presStyleLbl="node1" presStyleIdx="3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2080AF46-39F6-4018-BF96-0E4B4B12797E}" type="pres">
      <dgm:prSet presAssocID="{16DBEE1A-FBD6-4828-B11A-63DC8FE0EF77}" presName="nodeFollowingNodes" presStyleLbl="node1" presStyleIdx="4" presStyleCnt="10">
        <dgm:presLayoutVars>
          <dgm:bulletEnabled val="1"/>
        </dgm:presLayoutVars>
      </dgm:prSet>
      <dgm:spPr/>
    </dgm:pt>
    <dgm:pt modelId="{B885B7B5-9EA8-4030-85EF-7592775BBD9C}" type="pres">
      <dgm:prSet presAssocID="{A473B2AE-A4AA-47CD-AB0C-2517422D63EE}" presName="nodeFollowingNodes" presStyleLbl="node1" presStyleIdx="5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AC3162CD-8715-487D-BC66-9B011165C59B}" type="pres">
      <dgm:prSet presAssocID="{27388988-FD4F-451C-8FA5-1C34294926C9}" presName="nodeFollowingNodes" presStyleLbl="node1" presStyleIdx="6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62399435-9315-4C42-A8B1-86E80D70C0F8}" type="pres">
      <dgm:prSet presAssocID="{AB75AC97-0CBB-4FB6-8D8C-9A6E62AD7669}" presName="nodeFollowingNodes" presStyleLbl="node1" presStyleIdx="7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AF6E76DE-3B7A-450C-9741-A2620777E8F4}" type="pres">
      <dgm:prSet presAssocID="{AAC168F3-1D5B-4A78-97CA-60625F6A27E4}" presName="nodeFollowingNodes" presStyleLbl="node1" presStyleIdx="8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64418FF2-92C9-4559-BDFF-76E78F42BD81}" type="pres">
      <dgm:prSet presAssocID="{23C6890F-B39D-456B-8262-6135E10B171A}" presName="nodeFollowingNodes" presStyleLbl="node1" presStyleIdx="9" presStyleCnt="10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3A923F0B-B8BF-4776-A3E5-02CE0FD55049}" srcId="{13660710-D6D4-4C23-A8C2-0C9DB6F003B1}" destId="{AAC168F3-1D5B-4A78-97CA-60625F6A27E4}" srcOrd="8" destOrd="0" parTransId="{E78BBB8D-FF08-4830-8DD9-CEDF1144D2D3}" sibTransId="{DC28709C-ED27-432B-9788-CD6882605E66}"/>
    <dgm:cxn modelId="{63524A21-A784-9240-88EF-C85831467FC2}" type="presOf" srcId="{23C6890F-B39D-456B-8262-6135E10B171A}" destId="{64418FF2-92C9-4559-BDFF-76E78F42BD81}" srcOrd="0" destOrd="0" presId="urn:microsoft.com/office/officeart/2005/8/layout/cycle3"/>
    <dgm:cxn modelId="{3227FF2D-DACB-413E-AC89-BAFE0A27C134}" srcId="{13660710-D6D4-4C23-A8C2-0C9DB6F003B1}" destId="{8BA6EFDA-B5D8-4DFF-9735-7F871996C1ED}" srcOrd="1" destOrd="0" parTransId="{AD92D1A5-3B78-405A-8A1E-1BA95C726B30}" sibTransId="{E084E33D-15EB-4195-AAF1-1E6A9BF47D33}"/>
    <dgm:cxn modelId="{0F52FD41-E6C0-4263-BF6F-B3634938840E}" srcId="{13660710-D6D4-4C23-A8C2-0C9DB6F003B1}" destId="{27388988-FD4F-451C-8FA5-1C34294926C9}" srcOrd="6" destOrd="0" parTransId="{BE2C1358-BDBD-4516-BC48-B7009C612CB7}" sibTransId="{280F5F76-7780-4A79-B9E4-9D848E70FA09}"/>
    <dgm:cxn modelId="{9D177B44-F15C-BB49-BBC2-2E831B14136C}" type="presOf" srcId="{A473B2AE-A4AA-47CD-AB0C-2517422D63EE}" destId="{B885B7B5-9EA8-4030-85EF-7592775BBD9C}" srcOrd="0" destOrd="0" presId="urn:microsoft.com/office/officeart/2005/8/layout/cycle3"/>
    <dgm:cxn modelId="{43B2CA44-9D7D-4B36-9E30-39103B3F5C6C}" srcId="{13660710-D6D4-4C23-A8C2-0C9DB6F003B1}" destId="{ACCE7207-8EC9-42C3-A836-0CF589173D3A}" srcOrd="3" destOrd="0" parTransId="{D2FEF98B-6339-477E-BBC7-A8E440367A19}" sibTransId="{B6319282-F96C-4130-AA74-687908B9FB7E}"/>
    <dgm:cxn modelId="{6C1EC548-E4E7-0A45-AD94-6069A5F81E37}" type="presOf" srcId="{13660710-D6D4-4C23-A8C2-0C9DB6F003B1}" destId="{A30789C7-9C9B-4A46-B4E0-03CB4E8D2546}" srcOrd="0" destOrd="0" presId="urn:microsoft.com/office/officeart/2005/8/layout/cycle3"/>
    <dgm:cxn modelId="{1038686A-6A40-49BB-91D9-245AB1105127}" srcId="{13660710-D6D4-4C23-A8C2-0C9DB6F003B1}" destId="{A473B2AE-A4AA-47CD-AB0C-2517422D63EE}" srcOrd="5" destOrd="0" parTransId="{56FB0B06-1F4F-42B3-BC83-36E347F9895D}" sibTransId="{02E5A76A-9626-4ACE-9471-81A4B0D650B4}"/>
    <dgm:cxn modelId="{136C526D-FEEF-5741-BF81-FA1416D64CE8}" type="presOf" srcId="{8BA6EFDA-B5D8-4DFF-9735-7F871996C1ED}" destId="{5DCF9E44-F7DB-4C94-953B-F1660CEAB669}" srcOrd="0" destOrd="0" presId="urn:microsoft.com/office/officeart/2005/8/layout/cycle3"/>
    <dgm:cxn modelId="{65842775-E113-EC4E-96D4-0B93D826B744}" type="presOf" srcId="{16DBEE1A-FBD6-4828-B11A-63DC8FE0EF77}" destId="{2080AF46-39F6-4018-BF96-0E4B4B12797E}" srcOrd="0" destOrd="0" presId="urn:microsoft.com/office/officeart/2005/8/layout/cycle3"/>
    <dgm:cxn modelId="{810CBC89-B52D-4B8C-A8DF-33C11C39BE3B}" srcId="{13660710-D6D4-4C23-A8C2-0C9DB6F003B1}" destId="{23C6890F-B39D-456B-8262-6135E10B171A}" srcOrd="9" destOrd="0" parTransId="{111A9E36-9AB2-4DC3-B096-B7FC81E3DC83}" sibTransId="{EE75F46E-AFCA-4DC8-8A9C-92D1B2D3E7B3}"/>
    <dgm:cxn modelId="{2AB4AD92-166D-F749-9E87-535C135D4CF1}" type="presOf" srcId="{27388988-FD4F-451C-8FA5-1C34294926C9}" destId="{AC3162CD-8715-487D-BC66-9B011165C59B}" srcOrd="0" destOrd="0" presId="urn:microsoft.com/office/officeart/2005/8/layout/cycle3"/>
    <dgm:cxn modelId="{26A97596-FA9E-4F18-9801-C01B0CB1260F}" srcId="{13660710-D6D4-4C23-A8C2-0C9DB6F003B1}" destId="{E1E4E004-1974-4EB0-A4F7-EAC86DE47710}" srcOrd="0" destOrd="0" parTransId="{A45F47E2-FB37-4BD6-96F1-CB25921EF6CC}" sibTransId="{58FE52E8-8492-4BAB-9313-2E271D09BDB3}"/>
    <dgm:cxn modelId="{71001698-E592-9548-B3F0-B5FCF409333B}" type="presOf" srcId="{AAC168F3-1D5B-4A78-97CA-60625F6A27E4}" destId="{AF6E76DE-3B7A-450C-9741-A2620777E8F4}" srcOrd="0" destOrd="0" presId="urn:microsoft.com/office/officeart/2005/8/layout/cycle3"/>
    <dgm:cxn modelId="{098EEF9A-070E-1643-8209-802050415CFB}" type="presOf" srcId="{ACCE7207-8EC9-42C3-A836-0CF589173D3A}" destId="{8A082950-185B-4831-BF37-4F62987629B3}" srcOrd="0" destOrd="0" presId="urn:microsoft.com/office/officeart/2005/8/layout/cycle3"/>
    <dgm:cxn modelId="{657F3CAC-B79C-4BE3-B628-FB659643173A}" srcId="{13660710-D6D4-4C23-A8C2-0C9DB6F003B1}" destId="{16DBEE1A-FBD6-4828-B11A-63DC8FE0EF77}" srcOrd="4" destOrd="0" parTransId="{B355A63C-395F-4B4D-8602-3982EDC9FCE7}" sibTransId="{EA5B8231-F338-4FFE-9603-7F5E5D13429F}"/>
    <dgm:cxn modelId="{579958B8-D44A-C647-9E47-173AF317BDFB}" type="presOf" srcId="{E1E4E004-1974-4EB0-A4F7-EAC86DE47710}" destId="{4EE71964-65D6-43B7-9A2B-7E1531F8D7F9}" srcOrd="0" destOrd="0" presId="urn:microsoft.com/office/officeart/2005/8/layout/cycle3"/>
    <dgm:cxn modelId="{408FFCC7-1D9B-4C6C-A199-561AF8E74299}" srcId="{13660710-D6D4-4C23-A8C2-0C9DB6F003B1}" destId="{AB75AC97-0CBB-4FB6-8D8C-9A6E62AD7669}" srcOrd="7" destOrd="0" parTransId="{9B72A531-F3D3-4D49-A2DD-AD82E8095626}" sibTransId="{D62DC84C-F907-4614-B5D8-6F9BD82194AB}"/>
    <dgm:cxn modelId="{84D38FCF-3B96-FB49-9425-96C8C893E891}" type="presOf" srcId="{1C052F1C-9320-4348-8017-FB2E7C6D11E0}" destId="{C8BAC2C2-D7D2-46DB-825B-C7DBA5A74F81}" srcOrd="0" destOrd="0" presId="urn:microsoft.com/office/officeart/2005/8/layout/cycle3"/>
    <dgm:cxn modelId="{A5D75DD1-1C28-484D-BCD6-6CE67FD9A363}" type="presOf" srcId="{AB75AC97-0CBB-4FB6-8D8C-9A6E62AD7669}" destId="{62399435-9315-4C42-A8B1-86E80D70C0F8}" srcOrd="0" destOrd="0" presId="urn:microsoft.com/office/officeart/2005/8/layout/cycle3"/>
    <dgm:cxn modelId="{5D2F85F3-E2B7-48BC-81DF-A494F39C68D9}" srcId="{13660710-D6D4-4C23-A8C2-0C9DB6F003B1}" destId="{1C052F1C-9320-4348-8017-FB2E7C6D11E0}" srcOrd="2" destOrd="0" parTransId="{12537074-6BCF-4570-B091-C7CF9AD7413B}" sibTransId="{FC71057E-D1EB-4691-B6E1-917BCA18A942}"/>
    <dgm:cxn modelId="{60C5AAF3-AFA2-054D-B4CA-DC8997AE40C2}" type="presOf" srcId="{58FE52E8-8492-4BAB-9313-2E271D09BDB3}" destId="{F84F08E1-11A9-44A1-83F3-431CFF623005}" srcOrd="0" destOrd="0" presId="urn:microsoft.com/office/officeart/2005/8/layout/cycle3"/>
    <dgm:cxn modelId="{B701F8FD-D036-924C-AEEA-90CBFA545646}" type="presParOf" srcId="{A30789C7-9C9B-4A46-B4E0-03CB4E8D2546}" destId="{C95870C4-96C6-4C6A-9C6A-127AD9966416}" srcOrd="0" destOrd="0" presId="urn:microsoft.com/office/officeart/2005/8/layout/cycle3"/>
    <dgm:cxn modelId="{2C1077A7-CEC3-854C-BEEB-1B311396CB7B}" type="presParOf" srcId="{C95870C4-96C6-4C6A-9C6A-127AD9966416}" destId="{4EE71964-65D6-43B7-9A2B-7E1531F8D7F9}" srcOrd="0" destOrd="0" presId="urn:microsoft.com/office/officeart/2005/8/layout/cycle3"/>
    <dgm:cxn modelId="{90EE5179-CACF-9B4C-87E2-811BD4CCA070}" type="presParOf" srcId="{C95870C4-96C6-4C6A-9C6A-127AD9966416}" destId="{F84F08E1-11A9-44A1-83F3-431CFF623005}" srcOrd="1" destOrd="0" presId="urn:microsoft.com/office/officeart/2005/8/layout/cycle3"/>
    <dgm:cxn modelId="{E8DC9641-DC8A-9F44-A1B2-053B8FDD02E9}" type="presParOf" srcId="{C95870C4-96C6-4C6A-9C6A-127AD9966416}" destId="{5DCF9E44-F7DB-4C94-953B-F1660CEAB669}" srcOrd="2" destOrd="0" presId="urn:microsoft.com/office/officeart/2005/8/layout/cycle3"/>
    <dgm:cxn modelId="{0280EBCB-B0D8-2343-A63D-0B616F00E6DC}" type="presParOf" srcId="{C95870C4-96C6-4C6A-9C6A-127AD9966416}" destId="{C8BAC2C2-D7D2-46DB-825B-C7DBA5A74F81}" srcOrd="3" destOrd="0" presId="urn:microsoft.com/office/officeart/2005/8/layout/cycle3"/>
    <dgm:cxn modelId="{D14CDB62-C06D-B444-A293-7E4F60C15BAB}" type="presParOf" srcId="{C95870C4-96C6-4C6A-9C6A-127AD9966416}" destId="{8A082950-185B-4831-BF37-4F62987629B3}" srcOrd="4" destOrd="0" presId="urn:microsoft.com/office/officeart/2005/8/layout/cycle3"/>
    <dgm:cxn modelId="{480F83C0-A15F-1F4C-87D3-8FB4AD6719E8}" type="presParOf" srcId="{C95870C4-96C6-4C6A-9C6A-127AD9966416}" destId="{2080AF46-39F6-4018-BF96-0E4B4B12797E}" srcOrd="5" destOrd="0" presId="urn:microsoft.com/office/officeart/2005/8/layout/cycle3"/>
    <dgm:cxn modelId="{9BFC14D0-7B8A-1046-A0A6-4FA9038B15D3}" type="presParOf" srcId="{C95870C4-96C6-4C6A-9C6A-127AD9966416}" destId="{B885B7B5-9EA8-4030-85EF-7592775BBD9C}" srcOrd="6" destOrd="0" presId="urn:microsoft.com/office/officeart/2005/8/layout/cycle3"/>
    <dgm:cxn modelId="{2EA6F7DF-24BF-3644-B03A-D8B211977AF6}" type="presParOf" srcId="{C95870C4-96C6-4C6A-9C6A-127AD9966416}" destId="{AC3162CD-8715-487D-BC66-9B011165C59B}" srcOrd="7" destOrd="0" presId="urn:microsoft.com/office/officeart/2005/8/layout/cycle3"/>
    <dgm:cxn modelId="{E0AB6975-F0BD-0F4E-9FB3-CF6BD8501F4B}" type="presParOf" srcId="{C95870C4-96C6-4C6A-9C6A-127AD9966416}" destId="{62399435-9315-4C42-A8B1-86E80D70C0F8}" srcOrd="8" destOrd="0" presId="urn:microsoft.com/office/officeart/2005/8/layout/cycle3"/>
    <dgm:cxn modelId="{8564B629-9039-314C-A908-88A4FACAE9DC}" type="presParOf" srcId="{C95870C4-96C6-4C6A-9C6A-127AD9966416}" destId="{AF6E76DE-3B7A-450C-9741-A2620777E8F4}" srcOrd="9" destOrd="0" presId="urn:microsoft.com/office/officeart/2005/8/layout/cycle3"/>
    <dgm:cxn modelId="{EFEC972D-BEFE-8C40-B681-AB7F5E439234}" type="presParOf" srcId="{C95870C4-96C6-4C6A-9C6A-127AD9966416}" destId="{64418FF2-92C9-4559-BDFF-76E78F42BD81}" srcOrd="10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3660710-D6D4-4C23-A8C2-0C9DB6F003B1}" type="doc">
      <dgm:prSet loTypeId="urn:microsoft.com/office/officeart/2005/8/layout/cycle3" loCatId="cycle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BA6EFDA-B5D8-4DFF-9735-7F871996C1ED}">
      <dgm:prSet phldrT="[Text]"/>
      <dgm:spPr>
        <a:xfrm>
          <a:off x="3469853" y="2579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Evaluation</a:t>
          </a:r>
        </a:p>
      </dgm:t>
    </dgm:pt>
    <dgm:pt modelId="{AD92D1A5-3B78-405A-8A1E-1BA95C726B30}" type="parTrans" cxnId="{3227FF2D-DACB-413E-AC89-BAFE0A27C134}">
      <dgm:prSet/>
      <dgm:spPr/>
      <dgm:t>
        <a:bodyPr/>
        <a:lstStyle/>
        <a:p>
          <a:endParaRPr lang="en-US"/>
        </a:p>
      </dgm:t>
    </dgm:pt>
    <dgm:pt modelId="{E084E33D-15EB-4195-AAF1-1E6A9BF47D33}" type="sibTrans" cxnId="{3227FF2D-DACB-413E-AC89-BAFE0A27C134}">
      <dgm:prSet/>
      <dgm:spPr>
        <a:xfrm>
          <a:off x="1842579" y="-37700"/>
          <a:ext cx="4544441" cy="4544441"/>
        </a:xfrm>
      </dgm:spPr>
      <dgm:t>
        <a:bodyPr/>
        <a:lstStyle/>
        <a:p>
          <a:endParaRPr lang="en-US"/>
        </a:p>
      </dgm:t>
    </dgm:pt>
    <dgm:pt modelId="{ACCE7207-8EC9-42C3-A836-0CF589173D3A}">
      <dgm:prSet phldrT="[Text]"/>
      <dgm:spPr>
        <a:xfrm>
          <a:off x="4840175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Fitness Computation</a:t>
          </a:r>
        </a:p>
      </dgm:t>
    </dgm:pt>
    <dgm:pt modelId="{D2FEF98B-6339-477E-BBC7-A8E440367A19}" type="parTrans" cxnId="{43B2CA44-9D7D-4B36-9E30-39103B3F5C6C}">
      <dgm:prSet/>
      <dgm:spPr/>
      <dgm:t>
        <a:bodyPr/>
        <a:lstStyle/>
        <a:p>
          <a:endParaRPr lang="en-US"/>
        </a:p>
      </dgm:t>
    </dgm:pt>
    <dgm:pt modelId="{B6319282-F96C-4130-AA74-687908B9FB7E}" type="sibTrans" cxnId="{43B2CA44-9D7D-4B36-9E30-39103B3F5C6C}">
      <dgm:prSet/>
      <dgm:spPr/>
      <dgm:t>
        <a:bodyPr/>
        <a:lstStyle/>
        <a:p>
          <a:endParaRPr lang="en-US"/>
        </a:p>
      </dgm:t>
    </dgm:pt>
    <dgm:pt modelId="{A473B2AE-A4AA-47CD-AB0C-2517422D63EE}">
      <dgm:prSet phldrT="[Text]"/>
      <dgm:spPr>
        <a:xfrm>
          <a:off x="5407781" y="1940508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Selection</a:t>
          </a:r>
        </a:p>
      </dgm:t>
    </dgm:pt>
    <dgm:pt modelId="{56FB0B06-1F4F-42B3-BC83-36E347F9895D}" type="parTrans" cxnId="{1038686A-6A40-49BB-91D9-245AB1105127}">
      <dgm:prSet/>
      <dgm:spPr/>
      <dgm:t>
        <a:bodyPr/>
        <a:lstStyle/>
        <a:p>
          <a:endParaRPr lang="en-US"/>
        </a:p>
      </dgm:t>
    </dgm:pt>
    <dgm:pt modelId="{02E5A76A-9626-4ACE-9471-81A4B0D650B4}" type="sibTrans" cxnId="{1038686A-6A40-49BB-91D9-245AB1105127}">
      <dgm:prSet/>
      <dgm:spPr/>
      <dgm:t>
        <a:bodyPr/>
        <a:lstStyle/>
        <a:p>
          <a:endParaRPr lang="en-US"/>
        </a:p>
      </dgm:t>
    </dgm:pt>
    <dgm:pt modelId="{27388988-FD4F-451C-8FA5-1C34294926C9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4840175" y="3310830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Parental Genes</a:t>
          </a:r>
        </a:p>
      </dgm:t>
    </dgm:pt>
    <dgm:pt modelId="{BE2C1358-BDBD-4516-BC48-B7009C612CB7}" type="parTrans" cxnId="{0F52FD41-E6C0-4263-BF6F-B3634938840E}">
      <dgm:prSet/>
      <dgm:spPr/>
      <dgm:t>
        <a:bodyPr/>
        <a:lstStyle/>
        <a:p>
          <a:endParaRPr lang="en-US"/>
        </a:p>
      </dgm:t>
    </dgm:pt>
    <dgm:pt modelId="{280F5F76-7780-4A79-B9E4-9D848E70FA09}" type="sibTrans" cxnId="{0F52FD41-E6C0-4263-BF6F-B3634938840E}">
      <dgm:prSet/>
      <dgm:spPr/>
      <dgm:t>
        <a:bodyPr/>
        <a:lstStyle/>
        <a:p>
          <a:endParaRPr lang="en-US"/>
        </a:p>
      </dgm:t>
    </dgm:pt>
    <dgm:pt modelId="{AB75AC97-0CBB-4FB6-8D8C-9A6E62AD7669}">
      <dgm:prSet phldrT="[Text]"/>
      <dgm:spPr>
        <a:xfrm>
          <a:off x="3469853" y="3878436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Mating</a:t>
          </a:r>
        </a:p>
      </dgm:t>
    </dgm:pt>
    <dgm:pt modelId="{9B72A531-F3D3-4D49-A2DD-AD82E8095626}" type="parTrans" cxnId="{408FFCC7-1D9B-4C6C-A199-561AF8E74299}">
      <dgm:prSet/>
      <dgm:spPr/>
      <dgm:t>
        <a:bodyPr/>
        <a:lstStyle/>
        <a:p>
          <a:endParaRPr lang="en-US"/>
        </a:p>
      </dgm:t>
    </dgm:pt>
    <dgm:pt modelId="{D62DC84C-F907-4614-B5D8-6F9BD82194AB}" type="sibTrans" cxnId="{408FFCC7-1D9B-4C6C-A199-561AF8E74299}">
      <dgm:prSet/>
      <dgm:spPr/>
      <dgm:t>
        <a:bodyPr/>
        <a:lstStyle/>
        <a:p>
          <a:endParaRPr lang="en-US"/>
        </a:p>
      </dgm:t>
    </dgm:pt>
    <dgm:pt modelId="{AAC168F3-1D5B-4A78-97CA-60625F6A27E4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2099531" y="3310830"/>
          <a:ext cx="1289893" cy="644946"/>
        </a:xfrm>
      </dgm:spPr>
      <dgm:t>
        <a:bodyPr/>
        <a:lstStyle/>
        <a:p>
          <a:r>
            <a:rPr lang="en-US">
              <a:latin typeface="Arial"/>
              <a:ea typeface="+mn-ea"/>
              <a:cs typeface="+mn-cs"/>
            </a:rPr>
            <a:t>Child Genes</a:t>
          </a:r>
          <a:endParaRPr lang="en-US" dirty="0">
            <a:latin typeface="Arial"/>
            <a:ea typeface="+mn-ea"/>
            <a:cs typeface="+mn-cs"/>
          </a:endParaRPr>
        </a:p>
      </dgm:t>
    </dgm:pt>
    <dgm:pt modelId="{E78BBB8D-FF08-4830-8DD9-CEDF1144D2D3}" type="parTrans" cxnId="{3A923F0B-B8BF-4776-A3E5-02CE0FD55049}">
      <dgm:prSet/>
      <dgm:spPr/>
      <dgm:t>
        <a:bodyPr/>
        <a:lstStyle/>
        <a:p>
          <a:endParaRPr lang="en-US"/>
        </a:p>
      </dgm:t>
    </dgm:pt>
    <dgm:pt modelId="{DC28709C-ED27-432B-9788-CD6882605E66}" type="sibTrans" cxnId="{3A923F0B-B8BF-4776-A3E5-02CE0FD55049}">
      <dgm:prSet/>
      <dgm:spPr/>
      <dgm:t>
        <a:bodyPr/>
        <a:lstStyle/>
        <a:p>
          <a:endParaRPr lang="en-US"/>
        </a:p>
      </dgm:t>
    </dgm:pt>
    <dgm:pt modelId="{23C6890F-B39D-456B-8262-6135E10B171A}">
      <dgm:prSet phldrT="[Text]"/>
      <dgm:spPr>
        <a:xfrm>
          <a:off x="1531925" y="1940508"/>
          <a:ext cx="1289893" cy="644946"/>
        </a:xfrm>
      </dgm:spPr>
      <dgm:t>
        <a:bodyPr/>
        <a:lstStyle/>
        <a:p>
          <a:r>
            <a:rPr lang="en-US">
              <a:latin typeface="Arial"/>
              <a:ea typeface="+mn-ea"/>
              <a:cs typeface="+mn-cs"/>
            </a:rPr>
            <a:t>Mutation</a:t>
          </a:r>
          <a:endParaRPr lang="en-US" dirty="0">
            <a:latin typeface="Arial"/>
            <a:ea typeface="+mn-ea"/>
            <a:cs typeface="+mn-cs"/>
          </a:endParaRPr>
        </a:p>
      </dgm:t>
    </dgm:pt>
    <dgm:pt modelId="{111A9E36-9AB2-4DC3-B096-B7FC81E3DC83}" type="parTrans" cxnId="{810CBC89-B52D-4B8C-A8DF-33C11C39BE3B}">
      <dgm:prSet/>
      <dgm:spPr/>
      <dgm:t>
        <a:bodyPr/>
        <a:lstStyle/>
        <a:p>
          <a:endParaRPr lang="en-US"/>
        </a:p>
      </dgm:t>
    </dgm:pt>
    <dgm:pt modelId="{EE75F46E-AFCA-4DC8-8A9C-92D1B2D3E7B3}" type="sibTrans" cxnId="{810CBC89-B52D-4B8C-A8DF-33C11C39BE3B}">
      <dgm:prSet/>
      <dgm:spPr/>
      <dgm:t>
        <a:bodyPr/>
        <a:lstStyle/>
        <a:p>
          <a:endParaRPr lang="en-US"/>
        </a:p>
      </dgm:t>
    </dgm:pt>
    <dgm:pt modelId="{1C052F1C-9320-4348-8017-FB2E7C6D11E0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3469853" y="2579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Genes w/ Scores</a:t>
          </a:r>
        </a:p>
      </dgm:t>
    </dgm:pt>
    <dgm:pt modelId="{12537074-6BCF-4570-B091-C7CF9AD7413B}" type="parTrans" cxnId="{5D2F85F3-E2B7-48BC-81DF-A494F39C68D9}">
      <dgm:prSet/>
      <dgm:spPr/>
      <dgm:t>
        <a:bodyPr/>
        <a:lstStyle/>
        <a:p>
          <a:endParaRPr lang="en-US"/>
        </a:p>
      </dgm:t>
    </dgm:pt>
    <dgm:pt modelId="{FC71057E-D1EB-4691-B6E1-917BCA18A942}" type="sibTrans" cxnId="{5D2F85F3-E2B7-48BC-81DF-A494F39C68D9}">
      <dgm:prSet/>
      <dgm:spPr/>
      <dgm:t>
        <a:bodyPr/>
        <a:lstStyle/>
        <a:p>
          <a:endParaRPr lang="en-US"/>
        </a:p>
      </dgm:t>
    </dgm:pt>
    <dgm:pt modelId="{E1E4E004-1974-4EB0-A4F7-EAC86DE47710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2099531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New Gene Pool</a:t>
          </a:r>
        </a:p>
      </dgm:t>
    </dgm:pt>
    <dgm:pt modelId="{A45F47E2-FB37-4BD6-96F1-CB25921EF6CC}" type="parTrans" cxnId="{26A97596-FA9E-4F18-9801-C01B0CB1260F}">
      <dgm:prSet/>
      <dgm:spPr/>
      <dgm:t>
        <a:bodyPr/>
        <a:lstStyle/>
        <a:p>
          <a:endParaRPr lang="en-US"/>
        </a:p>
      </dgm:t>
    </dgm:pt>
    <dgm:pt modelId="{58FE52E8-8492-4BAB-9313-2E271D09BDB3}" type="sibTrans" cxnId="{26A97596-FA9E-4F18-9801-C01B0CB1260F}">
      <dgm:prSet/>
      <dgm:spPr/>
      <dgm:t>
        <a:bodyPr/>
        <a:lstStyle/>
        <a:p>
          <a:endParaRPr lang="en-US"/>
        </a:p>
      </dgm:t>
    </dgm:pt>
    <dgm:pt modelId="{16DBEE1A-FBD6-4828-B11A-63DC8FE0EF77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4840175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Genes w/ Fitness</a:t>
          </a:r>
        </a:p>
      </dgm:t>
    </dgm:pt>
    <dgm:pt modelId="{B355A63C-395F-4B4D-8602-3982EDC9FCE7}" type="parTrans" cxnId="{657F3CAC-B79C-4BE3-B628-FB659643173A}">
      <dgm:prSet/>
      <dgm:spPr/>
      <dgm:t>
        <a:bodyPr/>
        <a:lstStyle/>
        <a:p>
          <a:endParaRPr lang="en-US"/>
        </a:p>
      </dgm:t>
    </dgm:pt>
    <dgm:pt modelId="{EA5B8231-F338-4FFE-9603-7F5E5D13429F}" type="sibTrans" cxnId="{657F3CAC-B79C-4BE3-B628-FB659643173A}">
      <dgm:prSet/>
      <dgm:spPr/>
      <dgm:t>
        <a:bodyPr/>
        <a:lstStyle/>
        <a:p>
          <a:endParaRPr lang="en-US"/>
        </a:p>
      </dgm:t>
    </dgm:pt>
    <dgm:pt modelId="{A30789C7-9C9B-4A46-B4E0-03CB4E8D2546}" type="pres">
      <dgm:prSet presAssocID="{13660710-D6D4-4C23-A8C2-0C9DB6F003B1}" presName="Name0" presStyleCnt="0">
        <dgm:presLayoutVars>
          <dgm:dir/>
          <dgm:resizeHandles val="exact"/>
        </dgm:presLayoutVars>
      </dgm:prSet>
      <dgm:spPr/>
    </dgm:pt>
    <dgm:pt modelId="{C95870C4-96C6-4C6A-9C6A-127AD9966416}" type="pres">
      <dgm:prSet presAssocID="{13660710-D6D4-4C23-A8C2-0C9DB6F003B1}" presName="cycle" presStyleCnt="0"/>
      <dgm:spPr/>
    </dgm:pt>
    <dgm:pt modelId="{4EE71964-65D6-43B7-9A2B-7E1531F8D7F9}" type="pres">
      <dgm:prSet presAssocID="{E1E4E004-1974-4EB0-A4F7-EAC86DE47710}" presName="nodeFirstNode" presStyleLbl="node1" presStyleIdx="0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F84F08E1-11A9-44A1-83F3-431CFF623005}" type="pres">
      <dgm:prSet presAssocID="{58FE52E8-8492-4BAB-9313-2E271D09BDB3}" presName="sibTransFirstNode" presStyleLbl="bgShp" presStyleIdx="0" presStyleCnt="1"/>
      <dgm:spPr/>
    </dgm:pt>
    <dgm:pt modelId="{5DCF9E44-F7DB-4C94-953B-F1660CEAB669}" type="pres">
      <dgm:prSet presAssocID="{8BA6EFDA-B5D8-4DFF-9735-7F871996C1ED}" presName="nodeFollowingNodes" presStyleLbl="node1" presStyleIdx="1" presStyleCnt="10">
        <dgm:presLayoutVars>
          <dgm:bulletEnabled val="1"/>
        </dgm:presLayoutVars>
      </dgm:prSet>
      <dgm:spPr/>
    </dgm:pt>
    <dgm:pt modelId="{C8BAC2C2-D7D2-46DB-825B-C7DBA5A74F81}" type="pres">
      <dgm:prSet presAssocID="{1C052F1C-9320-4348-8017-FB2E7C6D11E0}" presName="nodeFollowingNodes" presStyleLbl="node1" presStyleIdx="2" presStyleCnt="10">
        <dgm:presLayoutVars>
          <dgm:bulletEnabled val="1"/>
        </dgm:presLayoutVars>
      </dgm:prSet>
      <dgm:spPr/>
    </dgm:pt>
    <dgm:pt modelId="{8A082950-185B-4831-BF37-4F62987629B3}" type="pres">
      <dgm:prSet presAssocID="{ACCE7207-8EC9-42C3-A836-0CF589173D3A}" presName="nodeFollowingNodes" presStyleLbl="node1" presStyleIdx="3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2080AF46-39F6-4018-BF96-0E4B4B12797E}" type="pres">
      <dgm:prSet presAssocID="{16DBEE1A-FBD6-4828-B11A-63DC8FE0EF77}" presName="nodeFollowingNodes" presStyleLbl="node1" presStyleIdx="4" presStyleCnt="10">
        <dgm:presLayoutVars>
          <dgm:bulletEnabled val="1"/>
        </dgm:presLayoutVars>
      </dgm:prSet>
      <dgm:spPr/>
    </dgm:pt>
    <dgm:pt modelId="{B885B7B5-9EA8-4030-85EF-7592775BBD9C}" type="pres">
      <dgm:prSet presAssocID="{A473B2AE-A4AA-47CD-AB0C-2517422D63EE}" presName="nodeFollowingNodes" presStyleLbl="node1" presStyleIdx="5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AC3162CD-8715-487D-BC66-9B011165C59B}" type="pres">
      <dgm:prSet presAssocID="{27388988-FD4F-451C-8FA5-1C34294926C9}" presName="nodeFollowingNodes" presStyleLbl="node1" presStyleIdx="6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62399435-9315-4C42-A8B1-86E80D70C0F8}" type="pres">
      <dgm:prSet presAssocID="{AB75AC97-0CBB-4FB6-8D8C-9A6E62AD7669}" presName="nodeFollowingNodes" presStyleLbl="node1" presStyleIdx="7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AF6E76DE-3B7A-450C-9741-A2620777E8F4}" type="pres">
      <dgm:prSet presAssocID="{AAC168F3-1D5B-4A78-97CA-60625F6A27E4}" presName="nodeFollowingNodes" presStyleLbl="node1" presStyleIdx="8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64418FF2-92C9-4559-BDFF-76E78F42BD81}" type="pres">
      <dgm:prSet presAssocID="{23C6890F-B39D-456B-8262-6135E10B171A}" presName="nodeFollowingNodes" presStyleLbl="node1" presStyleIdx="9" presStyleCnt="10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3A923F0B-B8BF-4776-A3E5-02CE0FD55049}" srcId="{13660710-D6D4-4C23-A8C2-0C9DB6F003B1}" destId="{AAC168F3-1D5B-4A78-97CA-60625F6A27E4}" srcOrd="8" destOrd="0" parTransId="{E78BBB8D-FF08-4830-8DD9-CEDF1144D2D3}" sibTransId="{DC28709C-ED27-432B-9788-CD6882605E66}"/>
    <dgm:cxn modelId="{1023A216-E8AC-7846-B050-D65C29DAEE25}" type="presOf" srcId="{AAC168F3-1D5B-4A78-97CA-60625F6A27E4}" destId="{AF6E76DE-3B7A-450C-9741-A2620777E8F4}" srcOrd="0" destOrd="0" presId="urn:microsoft.com/office/officeart/2005/8/layout/cycle3"/>
    <dgm:cxn modelId="{C3A1B023-A448-624B-9345-EA724970A6A7}" type="presOf" srcId="{A473B2AE-A4AA-47CD-AB0C-2517422D63EE}" destId="{B885B7B5-9EA8-4030-85EF-7592775BBD9C}" srcOrd="0" destOrd="0" presId="urn:microsoft.com/office/officeart/2005/8/layout/cycle3"/>
    <dgm:cxn modelId="{3227FF2D-DACB-413E-AC89-BAFE0A27C134}" srcId="{13660710-D6D4-4C23-A8C2-0C9DB6F003B1}" destId="{8BA6EFDA-B5D8-4DFF-9735-7F871996C1ED}" srcOrd="1" destOrd="0" parTransId="{AD92D1A5-3B78-405A-8A1E-1BA95C726B30}" sibTransId="{E084E33D-15EB-4195-AAF1-1E6A9BF47D33}"/>
    <dgm:cxn modelId="{1ABCD240-0B5B-2D44-8FD7-C5680107E36D}" type="presOf" srcId="{16DBEE1A-FBD6-4828-B11A-63DC8FE0EF77}" destId="{2080AF46-39F6-4018-BF96-0E4B4B12797E}" srcOrd="0" destOrd="0" presId="urn:microsoft.com/office/officeart/2005/8/layout/cycle3"/>
    <dgm:cxn modelId="{0F52FD41-E6C0-4263-BF6F-B3634938840E}" srcId="{13660710-D6D4-4C23-A8C2-0C9DB6F003B1}" destId="{27388988-FD4F-451C-8FA5-1C34294926C9}" srcOrd="6" destOrd="0" parTransId="{BE2C1358-BDBD-4516-BC48-B7009C612CB7}" sibTransId="{280F5F76-7780-4A79-B9E4-9D848E70FA09}"/>
    <dgm:cxn modelId="{43B2CA44-9D7D-4B36-9E30-39103B3F5C6C}" srcId="{13660710-D6D4-4C23-A8C2-0C9DB6F003B1}" destId="{ACCE7207-8EC9-42C3-A836-0CF589173D3A}" srcOrd="3" destOrd="0" parTransId="{D2FEF98B-6339-477E-BBC7-A8E440367A19}" sibTransId="{B6319282-F96C-4130-AA74-687908B9FB7E}"/>
    <dgm:cxn modelId="{974AC74F-8EB2-BC4B-A1ED-81DB9C75A4AA}" type="presOf" srcId="{23C6890F-B39D-456B-8262-6135E10B171A}" destId="{64418FF2-92C9-4559-BDFF-76E78F42BD81}" srcOrd="0" destOrd="0" presId="urn:microsoft.com/office/officeart/2005/8/layout/cycle3"/>
    <dgm:cxn modelId="{086A9855-B03A-E44C-95DD-E9B4D6D54F65}" type="presOf" srcId="{13660710-D6D4-4C23-A8C2-0C9DB6F003B1}" destId="{A30789C7-9C9B-4A46-B4E0-03CB4E8D2546}" srcOrd="0" destOrd="0" presId="urn:microsoft.com/office/officeart/2005/8/layout/cycle3"/>
    <dgm:cxn modelId="{26B72956-1BB0-6B43-B1A7-607440BA7DF3}" type="presOf" srcId="{27388988-FD4F-451C-8FA5-1C34294926C9}" destId="{AC3162CD-8715-487D-BC66-9B011165C59B}" srcOrd="0" destOrd="0" presId="urn:microsoft.com/office/officeart/2005/8/layout/cycle3"/>
    <dgm:cxn modelId="{97691062-785C-5A42-9692-13BEAC51D13E}" type="presOf" srcId="{1C052F1C-9320-4348-8017-FB2E7C6D11E0}" destId="{C8BAC2C2-D7D2-46DB-825B-C7DBA5A74F81}" srcOrd="0" destOrd="0" presId="urn:microsoft.com/office/officeart/2005/8/layout/cycle3"/>
    <dgm:cxn modelId="{1038686A-6A40-49BB-91D9-245AB1105127}" srcId="{13660710-D6D4-4C23-A8C2-0C9DB6F003B1}" destId="{A473B2AE-A4AA-47CD-AB0C-2517422D63EE}" srcOrd="5" destOrd="0" parTransId="{56FB0B06-1F4F-42B3-BC83-36E347F9895D}" sibTransId="{02E5A76A-9626-4ACE-9471-81A4B0D650B4}"/>
    <dgm:cxn modelId="{2F5DDD72-0B4A-B74B-8F13-986F6F1FFCF6}" type="presOf" srcId="{E1E4E004-1974-4EB0-A4F7-EAC86DE47710}" destId="{4EE71964-65D6-43B7-9A2B-7E1531F8D7F9}" srcOrd="0" destOrd="0" presId="urn:microsoft.com/office/officeart/2005/8/layout/cycle3"/>
    <dgm:cxn modelId="{810CBC89-B52D-4B8C-A8DF-33C11C39BE3B}" srcId="{13660710-D6D4-4C23-A8C2-0C9DB6F003B1}" destId="{23C6890F-B39D-456B-8262-6135E10B171A}" srcOrd="9" destOrd="0" parTransId="{111A9E36-9AB2-4DC3-B096-B7FC81E3DC83}" sibTransId="{EE75F46E-AFCA-4DC8-8A9C-92D1B2D3E7B3}"/>
    <dgm:cxn modelId="{DE4EBE8C-7E0C-454A-BDA1-924250727B39}" type="presOf" srcId="{AB75AC97-0CBB-4FB6-8D8C-9A6E62AD7669}" destId="{62399435-9315-4C42-A8B1-86E80D70C0F8}" srcOrd="0" destOrd="0" presId="urn:microsoft.com/office/officeart/2005/8/layout/cycle3"/>
    <dgm:cxn modelId="{F90E3496-32C9-074A-9E1D-34CCE3390B67}" type="presOf" srcId="{ACCE7207-8EC9-42C3-A836-0CF589173D3A}" destId="{8A082950-185B-4831-BF37-4F62987629B3}" srcOrd="0" destOrd="0" presId="urn:microsoft.com/office/officeart/2005/8/layout/cycle3"/>
    <dgm:cxn modelId="{26A97596-FA9E-4F18-9801-C01B0CB1260F}" srcId="{13660710-D6D4-4C23-A8C2-0C9DB6F003B1}" destId="{E1E4E004-1974-4EB0-A4F7-EAC86DE47710}" srcOrd="0" destOrd="0" parTransId="{A45F47E2-FB37-4BD6-96F1-CB25921EF6CC}" sibTransId="{58FE52E8-8492-4BAB-9313-2E271D09BDB3}"/>
    <dgm:cxn modelId="{2B7E7D9B-5029-A04F-AA71-F44735706769}" type="presOf" srcId="{8BA6EFDA-B5D8-4DFF-9735-7F871996C1ED}" destId="{5DCF9E44-F7DB-4C94-953B-F1660CEAB669}" srcOrd="0" destOrd="0" presId="urn:microsoft.com/office/officeart/2005/8/layout/cycle3"/>
    <dgm:cxn modelId="{65D4909B-82CE-474F-8DF8-A05CD49131CC}" type="presOf" srcId="{58FE52E8-8492-4BAB-9313-2E271D09BDB3}" destId="{F84F08E1-11A9-44A1-83F3-431CFF623005}" srcOrd="0" destOrd="0" presId="urn:microsoft.com/office/officeart/2005/8/layout/cycle3"/>
    <dgm:cxn modelId="{657F3CAC-B79C-4BE3-B628-FB659643173A}" srcId="{13660710-D6D4-4C23-A8C2-0C9DB6F003B1}" destId="{16DBEE1A-FBD6-4828-B11A-63DC8FE0EF77}" srcOrd="4" destOrd="0" parTransId="{B355A63C-395F-4B4D-8602-3982EDC9FCE7}" sibTransId="{EA5B8231-F338-4FFE-9603-7F5E5D13429F}"/>
    <dgm:cxn modelId="{408FFCC7-1D9B-4C6C-A199-561AF8E74299}" srcId="{13660710-D6D4-4C23-A8C2-0C9DB6F003B1}" destId="{AB75AC97-0CBB-4FB6-8D8C-9A6E62AD7669}" srcOrd="7" destOrd="0" parTransId="{9B72A531-F3D3-4D49-A2DD-AD82E8095626}" sibTransId="{D62DC84C-F907-4614-B5D8-6F9BD82194AB}"/>
    <dgm:cxn modelId="{5D2F85F3-E2B7-48BC-81DF-A494F39C68D9}" srcId="{13660710-D6D4-4C23-A8C2-0C9DB6F003B1}" destId="{1C052F1C-9320-4348-8017-FB2E7C6D11E0}" srcOrd="2" destOrd="0" parTransId="{12537074-6BCF-4570-B091-C7CF9AD7413B}" sibTransId="{FC71057E-D1EB-4691-B6E1-917BCA18A942}"/>
    <dgm:cxn modelId="{DC440CE4-25A0-8B42-8F86-384CA7055FDB}" type="presParOf" srcId="{A30789C7-9C9B-4A46-B4E0-03CB4E8D2546}" destId="{C95870C4-96C6-4C6A-9C6A-127AD9966416}" srcOrd="0" destOrd="0" presId="urn:microsoft.com/office/officeart/2005/8/layout/cycle3"/>
    <dgm:cxn modelId="{32F82F3B-AEC9-364C-BE6F-DA18F6E64F97}" type="presParOf" srcId="{C95870C4-96C6-4C6A-9C6A-127AD9966416}" destId="{4EE71964-65D6-43B7-9A2B-7E1531F8D7F9}" srcOrd="0" destOrd="0" presId="urn:microsoft.com/office/officeart/2005/8/layout/cycle3"/>
    <dgm:cxn modelId="{B3B37413-F12D-E449-B56C-F9CE0ADEB0E3}" type="presParOf" srcId="{C95870C4-96C6-4C6A-9C6A-127AD9966416}" destId="{F84F08E1-11A9-44A1-83F3-431CFF623005}" srcOrd="1" destOrd="0" presId="urn:microsoft.com/office/officeart/2005/8/layout/cycle3"/>
    <dgm:cxn modelId="{0A213FA6-F7A4-D249-BB3D-0797F97810F4}" type="presParOf" srcId="{C95870C4-96C6-4C6A-9C6A-127AD9966416}" destId="{5DCF9E44-F7DB-4C94-953B-F1660CEAB669}" srcOrd="2" destOrd="0" presId="urn:microsoft.com/office/officeart/2005/8/layout/cycle3"/>
    <dgm:cxn modelId="{9F4D9989-2CD4-564E-BFEF-76090B7EBD40}" type="presParOf" srcId="{C95870C4-96C6-4C6A-9C6A-127AD9966416}" destId="{C8BAC2C2-D7D2-46DB-825B-C7DBA5A74F81}" srcOrd="3" destOrd="0" presId="urn:microsoft.com/office/officeart/2005/8/layout/cycle3"/>
    <dgm:cxn modelId="{0B8B9B74-DB24-844E-9ADB-84EB4D74EDA6}" type="presParOf" srcId="{C95870C4-96C6-4C6A-9C6A-127AD9966416}" destId="{8A082950-185B-4831-BF37-4F62987629B3}" srcOrd="4" destOrd="0" presId="urn:microsoft.com/office/officeart/2005/8/layout/cycle3"/>
    <dgm:cxn modelId="{5C22870C-C936-664E-9492-C84FE1F959A6}" type="presParOf" srcId="{C95870C4-96C6-4C6A-9C6A-127AD9966416}" destId="{2080AF46-39F6-4018-BF96-0E4B4B12797E}" srcOrd="5" destOrd="0" presId="urn:microsoft.com/office/officeart/2005/8/layout/cycle3"/>
    <dgm:cxn modelId="{43D5DECE-3D2A-D648-BD70-623562011E77}" type="presParOf" srcId="{C95870C4-96C6-4C6A-9C6A-127AD9966416}" destId="{B885B7B5-9EA8-4030-85EF-7592775BBD9C}" srcOrd="6" destOrd="0" presId="urn:microsoft.com/office/officeart/2005/8/layout/cycle3"/>
    <dgm:cxn modelId="{667C7267-2FB0-2A41-8348-851589FEFD75}" type="presParOf" srcId="{C95870C4-96C6-4C6A-9C6A-127AD9966416}" destId="{AC3162CD-8715-487D-BC66-9B011165C59B}" srcOrd="7" destOrd="0" presId="urn:microsoft.com/office/officeart/2005/8/layout/cycle3"/>
    <dgm:cxn modelId="{83F247A6-7A28-9944-BB81-D148A7841FAA}" type="presParOf" srcId="{C95870C4-96C6-4C6A-9C6A-127AD9966416}" destId="{62399435-9315-4C42-A8B1-86E80D70C0F8}" srcOrd="8" destOrd="0" presId="urn:microsoft.com/office/officeart/2005/8/layout/cycle3"/>
    <dgm:cxn modelId="{151D778C-F05E-D947-ACAE-8FECE274DF37}" type="presParOf" srcId="{C95870C4-96C6-4C6A-9C6A-127AD9966416}" destId="{AF6E76DE-3B7A-450C-9741-A2620777E8F4}" srcOrd="9" destOrd="0" presId="urn:microsoft.com/office/officeart/2005/8/layout/cycle3"/>
    <dgm:cxn modelId="{98F736F5-B5FA-1444-9BA4-12974E102FAC}" type="presParOf" srcId="{C95870C4-96C6-4C6A-9C6A-127AD9966416}" destId="{64418FF2-92C9-4559-BDFF-76E78F42BD81}" srcOrd="10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3660710-D6D4-4C23-A8C2-0C9DB6F003B1}" type="doc">
      <dgm:prSet loTypeId="urn:microsoft.com/office/officeart/2005/8/layout/cycle3" loCatId="cycle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BA6EFDA-B5D8-4DFF-9735-7F871996C1ED}">
      <dgm:prSet phldrT="[Text]"/>
      <dgm:spPr>
        <a:xfrm>
          <a:off x="3469853" y="2579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Evaluation</a:t>
          </a:r>
        </a:p>
      </dgm:t>
    </dgm:pt>
    <dgm:pt modelId="{AD92D1A5-3B78-405A-8A1E-1BA95C726B30}" type="parTrans" cxnId="{3227FF2D-DACB-413E-AC89-BAFE0A27C134}">
      <dgm:prSet/>
      <dgm:spPr/>
      <dgm:t>
        <a:bodyPr/>
        <a:lstStyle/>
        <a:p>
          <a:endParaRPr lang="en-US"/>
        </a:p>
      </dgm:t>
    </dgm:pt>
    <dgm:pt modelId="{E084E33D-15EB-4195-AAF1-1E6A9BF47D33}" type="sibTrans" cxnId="{3227FF2D-DACB-413E-AC89-BAFE0A27C134}">
      <dgm:prSet/>
      <dgm:spPr>
        <a:xfrm>
          <a:off x="1842579" y="-37700"/>
          <a:ext cx="4544441" cy="4544441"/>
        </a:xfrm>
      </dgm:spPr>
      <dgm:t>
        <a:bodyPr/>
        <a:lstStyle/>
        <a:p>
          <a:endParaRPr lang="en-US"/>
        </a:p>
      </dgm:t>
    </dgm:pt>
    <dgm:pt modelId="{ACCE7207-8EC9-42C3-A836-0CF589173D3A}">
      <dgm:prSet phldrT="[Text]"/>
      <dgm:spPr>
        <a:xfrm>
          <a:off x="4840175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Fitness Computation</a:t>
          </a:r>
        </a:p>
      </dgm:t>
    </dgm:pt>
    <dgm:pt modelId="{D2FEF98B-6339-477E-BBC7-A8E440367A19}" type="parTrans" cxnId="{43B2CA44-9D7D-4B36-9E30-39103B3F5C6C}">
      <dgm:prSet/>
      <dgm:spPr/>
      <dgm:t>
        <a:bodyPr/>
        <a:lstStyle/>
        <a:p>
          <a:endParaRPr lang="en-US"/>
        </a:p>
      </dgm:t>
    </dgm:pt>
    <dgm:pt modelId="{B6319282-F96C-4130-AA74-687908B9FB7E}" type="sibTrans" cxnId="{43B2CA44-9D7D-4B36-9E30-39103B3F5C6C}">
      <dgm:prSet/>
      <dgm:spPr/>
      <dgm:t>
        <a:bodyPr/>
        <a:lstStyle/>
        <a:p>
          <a:endParaRPr lang="en-US"/>
        </a:p>
      </dgm:t>
    </dgm:pt>
    <dgm:pt modelId="{A473B2AE-A4AA-47CD-AB0C-2517422D63EE}">
      <dgm:prSet phldrT="[Text]"/>
      <dgm:spPr>
        <a:xfrm>
          <a:off x="5407781" y="1940508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Selection</a:t>
          </a:r>
        </a:p>
      </dgm:t>
    </dgm:pt>
    <dgm:pt modelId="{56FB0B06-1F4F-42B3-BC83-36E347F9895D}" type="parTrans" cxnId="{1038686A-6A40-49BB-91D9-245AB1105127}">
      <dgm:prSet/>
      <dgm:spPr/>
      <dgm:t>
        <a:bodyPr/>
        <a:lstStyle/>
        <a:p>
          <a:endParaRPr lang="en-US"/>
        </a:p>
      </dgm:t>
    </dgm:pt>
    <dgm:pt modelId="{02E5A76A-9626-4ACE-9471-81A4B0D650B4}" type="sibTrans" cxnId="{1038686A-6A40-49BB-91D9-245AB1105127}">
      <dgm:prSet/>
      <dgm:spPr/>
      <dgm:t>
        <a:bodyPr/>
        <a:lstStyle/>
        <a:p>
          <a:endParaRPr lang="en-US"/>
        </a:p>
      </dgm:t>
    </dgm:pt>
    <dgm:pt modelId="{27388988-FD4F-451C-8FA5-1C34294926C9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4840175" y="3310830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Parental Genes</a:t>
          </a:r>
        </a:p>
      </dgm:t>
    </dgm:pt>
    <dgm:pt modelId="{BE2C1358-BDBD-4516-BC48-B7009C612CB7}" type="parTrans" cxnId="{0F52FD41-E6C0-4263-BF6F-B3634938840E}">
      <dgm:prSet/>
      <dgm:spPr/>
      <dgm:t>
        <a:bodyPr/>
        <a:lstStyle/>
        <a:p>
          <a:endParaRPr lang="en-US"/>
        </a:p>
      </dgm:t>
    </dgm:pt>
    <dgm:pt modelId="{280F5F76-7780-4A79-B9E4-9D848E70FA09}" type="sibTrans" cxnId="{0F52FD41-E6C0-4263-BF6F-B3634938840E}">
      <dgm:prSet/>
      <dgm:spPr/>
      <dgm:t>
        <a:bodyPr/>
        <a:lstStyle/>
        <a:p>
          <a:endParaRPr lang="en-US"/>
        </a:p>
      </dgm:t>
    </dgm:pt>
    <dgm:pt modelId="{AB75AC97-0CBB-4FB6-8D8C-9A6E62AD7669}">
      <dgm:prSet phldrT="[Text]"/>
      <dgm:spPr>
        <a:xfrm>
          <a:off x="3469853" y="3878436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Mating</a:t>
          </a:r>
        </a:p>
      </dgm:t>
    </dgm:pt>
    <dgm:pt modelId="{9B72A531-F3D3-4D49-A2DD-AD82E8095626}" type="parTrans" cxnId="{408FFCC7-1D9B-4C6C-A199-561AF8E74299}">
      <dgm:prSet/>
      <dgm:spPr/>
      <dgm:t>
        <a:bodyPr/>
        <a:lstStyle/>
        <a:p>
          <a:endParaRPr lang="en-US"/>
        </a:p>
      </dgm:t>
    </dgm:pt>
    <dgm:pt modelId="{D62DC84C-F907-4614-B5D8-6F9BD82194AB}" type="sibTrans" cxnId="{408FFCC7-1D9B-4C6C-A199-561AF8E74299}">
      <dgm:prSet/>
      <dgm:spPr/>
      <dgm:t>
        <a:bodyPr/>
        <a:lstStyle/>
        <a:p>
          <a:endParaRPr lang="en-US"/>
        </a:p>
      </dgm:t>
    </dgm:pt>
    <dgm:pt modelId="{AAC168F3-1D5B-4A78-97CA-60625F6A27E4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2099531" y="3310830"/>
          <a:ext cx="1289893" cy="644946"/>
        </a:xfrm>
      </dgm:spPr>
      <dgm:t>
        <a:bodyPr/>
        <a:lstStyle/>
        <a:p>
          <a:r>
            <a:rPr lang="en-US">
              <a:latin typeface="Arial"/>
              <a:ea typeface="+mn-ea"/>
              <a:cs typeface="+mn-cs"/>
            </a:rPr>
            <a:t>Child Genes</a:t>
          </a:r>
          <a:endParaRPr lang="en-US" dirty="0">
            <a:latin typeface="Arial"/>
            <a:ea typeface="+mn-ea"/>
            <a:cs typeface="+mn-cs"/>
          </a:endParaRPr>
        </a:p>
      </dgm:t>
    </dgm:pt>
    <dgm:pt modelId="{E78BBB8D-FF08-4830-8DD9-CEDF1144D2D3}" type="parTrans" cxnId="{3A923F0B-B8BF-4776-A3E5-02CE0FD55049}">
      <dgm:prSet/>
      <dgm:spPr/>
      <dgm:t>
        <a:bodyPr/>
        <a:lstStyle/>
        <a:p>
          <a:endParaRPr lang="en-US"/>
        </a:p>
      </dgm:t>
    </dgm:pt>
    <dgm:pt modelId="{DC28709C-ED27-432B-9788-CD6882605E66}" type="sibTrans" cxnId="{3A923F0B-B8BF-4776-A3E5-02CE0FD55049}">
      <dgm:prSet/>
      <dgm:spPr/>
      <dgm:t>
        <a:bodyPr/>
        <a:lstStyle/>
        <a:p>
          <a:endParaRPr lang="en-US"/>
        </a:p>
      </dgm:t>
    </dgm:pt>
    <dgm:pt modelId="{23C6890F-B39D-456B-8262-6135E10B171A}">
      <dgm:prSet phldrT="[Text]"/>
      <dgm:spPr>
        <a:xfrm>
          <a:off x="1531925" y="1940508"/>
          <a:ext cx="1289893" cy="644946"/>
        </a:xfrm>
      </dgm:spPr>
      <dgm:t>
        <a:bodyPr/>
        <a:lstStyle/>
        <a:p>
          <a:r>
            <a:rPr lang="en-US">
              <a:latin typeface="Arial"/>
              <a:ea typeface="+mn-ea"/>
              <a:cs typeface="+mn-cs"/>
            </a:rPr>
            <a:t>Mutation</a:t>
          </a:r>
          <a:endParaRPr lang="en-US" dirty="0">
            <a:latin typeface="Arial"/>
            <a:ea typeface="+mn-ea"/>
            <a:cs typeface="+mn-cs"/>
          </a:endParaRPr>
        </a:p>
      </dgm:t>
    </dgm:pt>
    <dgm:pt modelId="{111A9E36-9AB2-4DC3-B096-B7FC81E3DC83}" type="parTrans" cxnId="{810CBC89-B52D-4B8C-A8DF-33C11C39BE3B}">
      <dgm:prSet/>
      <dgm:spPr/>
      <dgm:t>
        <a:bodyPr/>
        <a:lstStyle/>
        <a:p>
          <a:endParaRPr lang="en-US"/>
        </a:p>
      </dgm:t>
    </dgm:pt>
    <dgm:pt modelId="{EE75F46E-AFCA-4DC8-8A9C-92D1B2D3E7B3}" type="sibTrans" cxnId="{810CBC89-B52D-4B8C-A8DF-33C11C39BE3B}">
      <dgm:prSet/>
      <dgm:spPr/>
      <dgm:t>
        <a:bodyPr/>
        <a:lstStyle/>
        <a:p>
          <a:endParaRPr lang="en-US"/>
        </a:p>
      </dgm:t>
    </dgm:pt>
    <dgm:pt modelId="{1C052F1C-9320-4348-8017-FB2E7C6D11E0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3469853" y="2579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Genes w/ Scores</a:t>
          </a:r>
        </a:p>
      </dgm:t>
    </dgm:pt>
    <dgm:pt modelId="{12537074-6BCF-4570-B091-C7CF9AD7413B}" type="parTrans" cxnId="{5D2F85F3-E2B7-48BC-81DF-A494F39C68D9}">
      <dgm:prSet/>
      <dgm:spPr/>
      <dgm:t>
        <a:bodyPr/>
        <a:lstStyle/>
        <a:p>
          <a:endParaRPr lang="en-US"/>
        </a:p>
      </dgm:t>
    </dgm:pt>
    <dgm:pt modelId="{FC71057E-D1EB-4691-B6E1-917BCA18A942}" type="sibTrans" cxnId="{5D2F85F3-E2B7-48BC-81DF-A494F39C68D9}">
      <dgm:prSet/>
      <dgm:spPr/>
      <dgm:t>
        <a:bodyPr/>
        <a:lstStyle/>
        <a:p>
          <a:endParaRPr lang="en-US"/>
        </a:p>
      </dgm:t>
    </dgm:pt>
    <dgm:pt modelId="{E1E4E004-1974-4EB0-A4F7-EAC86DE47710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2099531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New Gene Pool</a:t>
          </a:r>
        </a:p>
      </dgm:t>
    </dgm:pt>
    <dgm:pt modelId="{A45F47E2-FB37-4BD6-96F1-CB25921EF6CC}" type="parTrans" cxnId="{26A97596-FA9E-4F18-9801-C01B0CB1260F}">
      <dgm:prSet/>
      <dgm:spPr/>
      <dgm:t>
        <a:bodyPr/>
        <a:lstStyle/>
        <a:p>
          <a:endParaRPr lang="en-US"/>
        </a:p>
      </dgm:t>
    </dgm:pt>
    <dgm:pt modelId="{58FE52E8-8492-4BAB-9313-2E271D09BDB3}" type="sibTrans" cxnId="{26A97596-FA9E-4F18-9801-C01B0CB1260F}">
      <dgm:prSet/>
      <dgm:spPr/>
      <dgm:t>
        <a:bodyPr/>
        <a:lstStyle/>
        <a:p>
          <a:endParaRPr lang="en-US"/>
        </a:p>
      </dgm:t>
    </dgm:pt>
    <dgm:pt modelId="{16DBEE1A-FBD6-4828-B11A-63DC8FE0EF77}">
      <dgm:prSet phldrT="[Text]">
        <dgm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dgm:style>
      </dgm:prSet>
      <dgm:spPr>
        <a:xfrm>
          <a:off x="4840175" y="570185"/>
          <a:ext cx="1289893" cy="644946"/>
        </a:xfrm>
      </dgm:spPr>
      <dgm:t>
        <a:bodyPr/>
        <a:lstStyle/>
        <a:p>
          <a:r>
            <a:rPr lang="en-US" dirty="0">
              <a:latin typeface="Arial"/>
              <a:ea typeface="+mn-ea"/>
              <a:cs typeface="+mn-cs"/>
            </a:rPr>
            <a:t>Genes w/ Fitness</a:t>
          </a:r>
        </a:p>
      </dgm:t>
    </dgm:pt>
    <dgm:pt modelId="{B355A63C-395F-4B4D-8602-3982EDC9FCE7}" type="parTrans" cxnId="{657F3CAC-B79C-4BE3-B628-FB659643173A}">
      <dgm:prSet/>
      <dgm:spPr/>
      <dgm:t>
        <a:bodyPr/>
        <a:lstStyle/>
        <a:p>
          <a:endParaRPr lang="en-US"/>
        </a:p>
      </dgm:t>
    </dgm:pt>
    <dgm:pt modelId="{EA5B8231-F338-4FFE-9603-7F5E5D13429F}" type="sibTrans" cxnId="{657F3CAC-B79C-4BE3-B628-FB659643173A}">
      <dgm:prSet/>
      <dgm:spPr/>
      <dgm:t>
        <a:bodyPr/>
        <a:lstStyle/>
        <a:p>
          <a:endParaRPr lang="en-US"/>
        </a:p>
      </dgm:t>
    </dgm:pt>
    <dgm:pt modelId="{A30789C7-9C9B-4A46-B4E0-03CB4E8D2546}" type="pres">
      <dgm:prSet presAssocID="{13660710-D6D4-4C23-A8C2-0C9DB6F003B1}" presName="Name0" presStyleCnt="0">
        <dgm:presLayoutVars>
          <dgm:dir/>
          <dgm:resizeHandles val="exact"/>
        </dgm:presLayoutVars>
      </dgm:prSet>
      <dgm:spPr/>
    </dgm:pt>
    <dgm:pt modelId="{C95870C4-96C6-4C6A-9C6A-127AD9966416}" type="pres">
      <dgm:prSet presAssocID="{13660710-D6D4-4C23-A8C2-0C9DB6F003B1}" presName="cycle" presStyleCnt="0"/>
      <dgm:spPr/>
    </dgm:pt>
    <dgm:pt modelId="{4EE71964-65D6-43B7-9A2B-7E1531F8D7F9}" type="pres">
      <dgm:prSet presAssocID="{E1E4E004-1974-4EB0-A4F7-EAC86DE47710}" presName="nodeFirstNode" presStyleLbl="node1" presStyleIdx="0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F84F08E1-11A9-44A1-83F3-431CFF623005}" type="pres">
      <dgm:prSet presAssocID="{58FE52E8-8492-4BAB-9313-2E271D09BDB3}" presName="sibTransFirstNode" presStyleLbl="bgShp" presStyleIdx="0" presStyleCnt="1"/>
      <dgm:spPr/>
    </dgm:pt>
    <dgm:pt modelId="{5DCF9E44-F7DB-4C94-953B-F1660CEAB669}" type="pres">
      <dgm:prSet presAssocID="{8BA6EFDA-B5D8-4DFF-9735-7F871996C1ED}" presName="nodeFollowingNodes" presStyleLbl="node1" presStyleIdx="1" presStyleCnt="10">
        <dgm:presLayoutVars>
          <dgm:bulletEnabled val="1"/>
        </dgm:presLayoutVars>
      </dgm:prSet>
      <dgm:spPr/>
    </dgm:pt>
    <dgm:pt modelId="{C8BAC2C2-D7D2-46DB-825B-C7DBA5A74F81}" type="pres">
      <dgm:prSet presAssocID="{1C052F1C-9320-4348-8017-FB2E7C6D11E0}" presName="nodeFollowingNodes" presStyleLbl="node1" presStyleIdx="2" presStyleCnt="10">
        <dgm:presLayoutVars>
          <dgm:bulletEnabled val="1"/>
        </dgm:presLayoutVars>
      </dgm:prSet>
      <dgm:spPr/>
    </dgm:pt>
    <dgm:pt modelId="{8A082950-185B-4831-BF37-4F62987629B3}" type="pres">
      <dgm:prSet presAssocID="{ACCE7207-8EC9-42C3-A836-0CF589173D3A}" presName="nodeFollowingNodes" presStyleLbl="node1" presStyleIdx="3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2080AF46-39F6-4018-BF96-0E4B4B12797E}" type="pres">
      <dgm:prSet presAssocID="{16DBEE1A-FBD6-4828-B11A-63DC8FE0EF77}" presName="nodeFollowingNodes" presStyleLbl="node1" presStyleIdx="4" presStyleCnt="10">
        <dgm:presLayoutVars>
          <dgm:bulletEnabled val="1"/>
        </dgm:presLayoutVars>
      </dgm:prSet>
      <dgm:spPr/>
    </dgm:pt>
    <dgm:pt modelId="{B885B7B5-9EA8-4030-85EF-7592775BBD9C}" type="pres">
      <dgm:prSet presAssocID="{A473B2AE-A4AA-47CD-AB0C-2517422D63EE}" presName="nodeFollowingNodes" presStyleLbl="node1" presStyleIdx="5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AC3162CD-8715-487D-BC66-9B011165C59B}" type="pres">
      <dgm:prSet presAssocID="{27388988-FD4F-451C-8FA5-1C34294926C9}" presName="nodeFollowingNodes" presStyleLbl="node1" presStyleIdx="6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62399435-9315-4C42-A8B1-86E80D70C0F8}" type="pres">
      <dgm:prSet presAssocID="{AB75AC97-0CBB-4FB6-8D8C-9A6E62AD7669}" presName="nodeFollowingNodes" presStyleLbl="node1" presStyleIdx="7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AF6E76DE-3B7A-450C-9741-A2620777E8F4}" type="pres">
      <dgm:prSet presAssocID="{AAC168F3-1D5B-4A78-97CA-60625F6A27E4}" presName="nodeFollowingNodes" presStyleLbl="node1" presStyleIdx="8" presStyleCnt="10">
        <dgm:presLayoutVars>
          <dgm:bulletEnabled val="1"/>
        </dgm:presLayoutVars>
      </dgm:prSet>
      <dgm:spPr>
        <a:prstGeom prst="roundRect">
          <a:avLst/>
        </a:prstGeom>
      </dgm:spPr>
    </dgm:pt>
    <dgm:pt modelId="{64418FF2-92C9-4559-BDFF-76E78F42BD81}" type="pres">
      <dgm:prSet presAssocID="{23C6890F-B39D-456B-8262-6135E10B171A}" presName="nodeFollowingNodes" presStyleLbl="node1" presStyleIdx="9" presStyleCnt="10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86D80304-C75A-5F40-9B4D-2F2A9D021992}" type="presOf" srcId="{AB75AC97-0CBB-4FB6-8D8C-9A6E62AD7669}" destId="{62399435-9315-4C42-A8B1-86E80D70C0F8}" srcOrd="0" destOrd="0" presId="urn:microsoft.com/office/officeart/2005/8/layout/cycle3"/>
    <dgm:cxn modelId="{3A923F0B-B8BF-4776-A3E5-02CE0FD55049}" srcId="{13660710-D6D4-4C23-A8C2-0C9DB6F003B1}" destId="{AAC168F3-1D5B-4A78-97CA-60625F6A27E4}" srcOrd="8" destOrd="0" parTransId="{E78BBB8D-FF08-4830-8DD9-CEDF1144D2D3}" sibTransId="{DC28709C-ED27-432B-9788-CD6882605E66}"/>
    <dgm:cxn modelId="{B040291B-604C-5540-BD09-DC8924A19D75}" type="presOf" srcId="{AAC168F3-1D5B-4A78-97CA-60625F6A27E4}" destId="{AF6E76DE-3B7A-450C-9741-A2620777E8F4}" srcOrd="0" destOrd="0" presId="urn:microsoft.com/office/officeart/2005/8/layout/cycle3"/>
    <dgm:cxn modelId="{B9752224-788B-864B-BF76-2B0E763A1BB9}" type="presOf" srcId="{8BA6EFDA-B5D8-4DFF-9735-7F871996C1ED}" destId="{5DCF9E44-F7DB-4C94-953B-F1660CEAB669}" srcOrd="0" destOrd="0" presId="urn:microsoft.com/office/officeart/2005/8/layout/cycle3"/>
    <dgm:cxn modelId="{E89A3726-C027-1741-AA51-FC1C5B676B34}" type="presOf" srcId="{16DBEE1A-FBD6-4828-B11A-63DC8FE0EF77}" destId="{2080AF46-39F6-4018-BF96-0E4B4B12797E}" srcOrd="0" destOrd="0" presId="urn:microsoft.com/office/officeart/2005/8/layout/cycle3"/>
    <dgm:cxn modelId="{3227FF2D-DACB-413E-AC89-BAFE0A27C134}" srcId="{13660710-D6D4-4C23-A8C2-0C9DB6F003B1}" destId="{8BA6EFDA-B5D8-4DFF-9735-7F871996C1ED}" srcOrd="1" destOrd="0" parTransId="{AD92D1A5-3B78-405A-8A1E-1BA95C726B30}" sibTransId="{E084E33D-15EB-4195-AAF1-1E6A9BF47D33}"/>
    <dgm:cxn modelId="{0F52FD41-E6C0-4263-BF6F-B3634938840E}" srcId="{13660710-D6D4-4C23-A8C2-0C9DB6F003B1}" destId="{27388988-FD4F-451C-8FA5-1C34294926C9}" srcOrd="6" destOrd="0" parTransId="{BE2C1358-BDBD-4516-BC48-B7009C612CB7}" sibTransId="{280F5F76-7780-4A79-B9E4-9D848E70FA09}"/>
    <dgm:cxn modelId="{43B2CA44-9D7D-4B36-9E30-39103B3F5C6C}" srcId="{13660710-D6D4-4C23-A8C2-0C9DB6F003B1}" destId="{ACCE7207-8EC9-42C3-A836-0CF589173D3A}" srcOrd="3" destOrd="0" parTransId="{D2FEF98B-6339-477E-BBC7-A8E440367A19}" sibTransId="{B6319282-F96C-4130-AA74-687908B9FB7E}"/>
    <dgm:cxn modelId="{3C16914A-B65B-7B4F-8A4E-99A83C51E1BF}" type="presOf" srcId="{23C6890F-B39D-456B-8262-6135E10B171A}" destId="{64418FF2-92C9-4559-BDFF-76E78F42BD81}" srcOrd="0" destOrd="0" presId="urn:microsoft.com/office/officeart/2005/8/layout/cycle3"/>
    <dgm:cxn modelId="{25900961-2A63-DF4E-90F9-4345FB56ED7D}" type="presOf" srcId="{A473B2AE-A4AA-47CD-AB0C-2517422D63EE}" destId="{B885B7B5-9EA8-4030-85EF-7592775BBD9C}" srcOrd="0" destOrd="0" presId="urn:microsoft.com/office/officeart/2005/8/layout/cycle3"/>
    <dgm:cxn modelId="{1038686A-6A40-49BB-91D9-245AB1105127}" srcId="{13660710-D6D4-4C23-A8C2-0C9DB6F003B1}" destId="{A473B2AE-A4AA-47CD-AB0C-2517422D63EE}" srcOrd="5" destOrd="0" parTransId="{56FB0B06-1F4F-42B3-BC83-36E347F9895D}" sibTransId="{02E5A76A-9626-4ACE-9471-81A4B0D650B4}"/>
    <dgm:cxn modelId="{83127D7C-7B8E-E749-868A-A47790D5DB38}" type="presOf" srcId="{ACCE7207-8EC9-42C3-A836-0CF589173D3A}" destId="{8A082950-185B-4831-BF37-4F62987629B3}" srcOrd="0" destOrd="0" presId="urn:microsoft.com/office/officeart/2005/8/layout/cycle3"/>
    <dgm:cxn modelId="{810CBC89-B52D-4B8C-A8DF-33C11C39BE3B}" srcId="{13660710-D6D4-4C23-A8C2-0C9DB6F003B1}" destId="{23C6890F-B39D-456B-8262-6135E10B171A}" srcOrd="9" destOrd="0" parTransId="{111A9E36-9AB2-4DC3-B096-B7FC81E3DC83}" sibTransId="{EE75F46E-AFCA-4DC8-8A9C-92D1B2D3E7B3}"/>
    <dgm:cxn modelId="{32736295-1B97-764A-8FF5-78E37444EBD6}" type="presOf" srcId="{E1E4E004-1974-4EB0-A4F7-EAC86DE47710}" destId="{4EE71964-65D6-43B7-9A2B-7E1531F8D7F9}" srcOrd="0" destOrd="0" presId="urn:microsoft.com/office/officeart/2005/8/layout/cycle3"/>
    <dgm:cxn modelId="{26A97596-FA9E-4F18-9801-C01B0CB1260F}" srcId="{13660710-D6D4-4C23-A8C2-0C9DB6F003B1}" destId="{E1E4E004-1974-4EB0-A4F7-EAC86DE47710}" srcOrd="0" destOrd="0" parTransId="{A45F47E2-FB37-4BD6-96F1-CB25921EF6CC}" sibTransId="{58FE52E8-8492-4BAB-9313-2E271D09BDB3}"/>
    <dgm:cxn modelId="{1C6C019F-DBC4-AE46-B17E-056B38F36461}" type="presOf" srcId="{1C052F1C-9320-4348-8017-FB2E7C6D11E0}" destId="{C8BAC2C2-D7D2-46DB-825B-C7DBA5A74F81}" srcOrd="0" destOrd="0" presId="urn:microsoft.com/office/officeart/2005/8/layout/cycle3"/>
    <dgm:cxn modelId="{657F3CAC-B79C-4BE3-B628-FB659643173A}" srcId="{13660710-D6D4-4C23-A8C2-0C9DB6F003B1}" destId="{16DBEE1A-FBD6-4828-B11A-63DC8FE0EF77}" srcOrd="4" destOrd="0" parTransId="{B355A63C-395F-4B4D-8602-3982EDC9FCE7}" sibTransId="{EA5B8231-F338-4FFE-9603-7F5E5D13429F}"/>
    <dgm:cxn modelId="{408FFCC7-1D9B-4C6C-A199-561AF8E74299}" srcId="{13660710-D6D4-4C23-A8C2-0C9DB6F003B1}" destId="{AB75AC97-0CBB-4FB6-8D8C-9A6E62AD7669}" srcOrd="7" destOrd="0" parTransId="{9B72A531-F3D3-4D49-A2DD-AD82E8095626}" sibTransId="{D62DC84C-F907-4614-B5D8-6F9BD82194AB}"/>
    <dgm:cxn modelId="{6C4673CB-19A4-3C4D-B993-8565695C881F}" type="presOf" srcId="{27388988-FD4F-451C-8FA5-1C34294926C9}" destId="{AC3162CD-8715-487D-BC66-9B011165C59B}" srcOrd="0" destOrd="0" presId="urn:microsoft.com/office/officeart/2005/8/layout/cycle3"/>
    <dgm:cxn modelId="{1CCE39CE-653F-AC4C-8972-A215FE8D1227}" type="presOf" srcId="{13660710-D6D4-4C23-A8C2-0C9DB6F003B1}" destId="{A30789C7-9C9B-4A46-B4E0-03CB4E8D2546}" srcOrd="0" destOrd="0" presId="urn:microsoft.com/office/officeart/2005/8/layout/cycle3"/>
    <dgm:cxn modelId="{560F36F2-F76B-A448-A197-93A07898DEE5}" type="presOf" srcId="{58FE52E8-8492-4BAB-9313-2E271D09BDB3}" destId="{F84F08E1-11A9-44A1-83F3-431CFF623005}" srcOrd="0" destOrd="0" presId="urn:microsoft.com/office/officeart/2005/8/layout/cycle3"/>
    <dgm:cxn modelId="{5D2F85F3-E2B7-48BC-81DF-A494F39C68D9}" srcId="{13660710-D6D4-4C23-A8C2-0C9DB6F003B1}" destId="{1C052F1C-9320-4348-8017-FB2E7C6D11E0}" srcOrd="2" destOrd="0" parTransId="{12537074-6BCF-4570-B091-C7CF9AD7413B}" sibTransId="{FC71057E-D1EB-4691-B6E1-917BCA18A942}"/>
    <dgm:cxn modelId="{FBD16419-881C-DE4C-A3B5-77B41D8C4A76}" type="presParOf" srcId="{A30789C7-9C9B-4A46-B4E0-03CB4E8D2546}" destId="{C95870C4-96C6-4C6A-9C6A-127AD9966416}" srcOrd="0" destOrd="0" presId="urn:microsoft.com/office/officeart/2005/8/layout/cycle3"/>
    <dgm:cxn modelId="{EBD48DFB-0EA5-0A4E-ACD1-5F9E5FF95240}" type="presParOf" srcId="{C95870C4-96C6-4C6A-9C6A-127AD9966416}" destId="{4EE71964-65D6-43B7-9A2B-7E1531F8D7F9}" srcOrd="0" destOrd="0" presId="urn:microsoft.com/office/officeart/2005/8/layout/cycle3"/>
    <dgm:cxn modelId="{92D9CD62-8CA2-9242-94BE-DA6C93B62511}" type="presParOf" srcId="{C95870C4-96C6-4C6A-9C6A-127AD9966416}" destId="{F84F08E1-11A9-44A1-83F3-431CFF623005}" srcOrd="1" destOrd="0" presId="urn:microsoft.com/office/officeart/2005/8/layout/cycle3"/>
    <dgm:cxn modelId="{AF36F8E4-1366-DD4A-96DA-72FA3B257FEF}" type="presParOf" srcId="{C95870C4-96C6-4C6A-9C6A-127AD9966416}" destId="{5DCF9E44-F7DB-4C94-953B-F1660CEAB669}" srcOrd="2" destOrd="0" presId="urn:microsoft.com/office/officeart/2005/8/layout/cycle3"/>
    <dgm:cxn modelId="{981A64BA-CFF7-E448-A426-CE97330B4383}" type="presParOf" srcId="{C95870C4-96C6-4C6A-9C6A-127AD9966416}" destId="{C8BAC2C2-D7D2-46DB-825B-C7DBA5A74F81}" srcOrd="3" destOrd="0" presId="urn:microsoft.com/office/officeart/2005/8/layout/cycle3"/>
    <dgm:cxn modelId="{20FF856C-8492-B442-B7C5-A7C49770A053}" type="presParOf" srcId="{C95870C4-96C6-4C6A-9C6A-127AD9966416}" destId="{8A082950-185B-4831-BF37-4F62987629B3}" srcOrd="4" destOrd="0" presId="urn:microsoft.com/office/officeart/2005/8/layout/cycle3"/>
    <dgm:cxn modelId="{E365066C-D7E1-8B44-9E3D-AE72D947F271}" type="presParOf" srcId="{C95870C4-96C6-4C6A-9C6A-127AD9966416}" destId="{2080AF46-39F6-4018-BF96-0E4B4B12797E}" srcOrd="5" destOrd="0" presId="urn:microsoft.com/office/officeart/2005/8/layout/cycle3"/>
    <dgm:cxn modelId="{37AFE2DA-5B27-7546-B9E2-1E56EBDD33E5}" type="presParOf" srcId="{C95870C4-96C6-4C6A-9C6A-127AD9966416}" destId="{B885B7B5-9EA8-4030-85EF-7592775BBD9C}" srcOrd="6" destOrd="0" presId="urn:microsoft.com/office/officeart/2005/8/layout/cycle3"/>
    <dgm:cxn modelId="{AE7590EA-BB02-1149-A615-A8F292097C10}" type="presParOf" srcId="{C95870C4-96C6-4C6A-9C6A-127AD9966416}" destId="{AC3162CD-8715-487D-BC66-9B011165C59B}" srcOrd="7" destOrd="0" presId="urn:microsoft.com/office/officeart/2005/8/layout/cycle3"/>
    <dgm:cxn modelId="{F037BFD6-5D2C-0E47-9820-F23ED03E2534}" type="presParOf" srcId="{C95870C4-96C6-4C6A-9C6A-127AD9966416}" destId="{62399435-9315-4C42-A8B1-86E80D70C0F8}" srcOrd="8" destOrd="0" presId="urn:microsoft.com/office/officeart/2005/8/layout/cycle3"/>
    <dgm:cxn modelId="{7ACB8B4A-62F3-1244-BFFA-721D18C7E703}" type="presParOf" srcId="{C95870C4-96C6-4C6A-9C6A-127AD9966416}" destId="{AF6E76DE-3B7A-450C-9741-A2620777E8F4}" srcOrd="9" destOrd="0" presId="urn:microsoft.com/office/officeart/2005/8/layout/cycle3"/>
    <dgm:cxn modelId="{8D7B4D33-68DB-8347-BCA2-87B9F8B5796F}" type="presParOf" srcId="{C95870C4-96C6-4C6A-9C6A-127AD9966416}" destId="{64418FF2-92C9-4559-BDFF-76E78F42BD81}" srcOrd="10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4F08E1-11A9-44A1-83F3-431CFF623005}">
      <dsp:nvSpPr>
        <dsp:cNvPr id="0" name=""/>
        <dsp:cNvSpPr/>
      </dsp:nvSpPr>
      <dsp:spPr>
        <a:xfrm>
          <a:off x="104838" y="9279"/>
          <a:ext cx="5200523" cy="5200523"/>
        </a:xfrm>
        <a:prstGeom prst="circularArrow">
          <a:avLst>
            <a:gd name="adj1" fmla="val 5544"/>
            <a:gd name="adj2" fmla="val 330680"/>
            <a:gd name="adj3" fmla="val 14884679"/>
            <a:gd name="adj4" fmla="val 16741673"/>
            <a:gd name="adj5" fmla="val 5757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EE71964-65D6-43B7-9A2B-7E1531F8D7F9}">
      <dsp:nvSpPr>
        <dsp:cNvPr id="0" name=""/>
        <dsp:cNvSpPr/>
      </dsp:nvSpPr>
      <dsp:spPr>
        <a:xfrm>
          <a:off x="2110717" y="8383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New Gene Pool</a:t>
          </a:r>
        </a:p>
      </dsp:txBody>
      <dsp:txXfrm>
        <a:off x="2139732" y="112854"/>
        <a:ext cx="1130734" cy="536352"/>
      </dsp:txXfrm>
    </dsp:sp>
    <dsp:sp modelId="{5DCF9E44-F7DB-4C94-953B-F1660CEAB669}">
      <dsp:nvSpPr>
        <dsp:cNvPr id="0" name=""/>
        <dsp:cNvSpPr/>
      </dsp:nvSpPr>
      <dsp:spPr>
        <a:xfrm>
          <a:off x="3414253" y="50738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Evaluation</a:t>
          </a:r>
        </a:p>
      </dsp:txBody>
      <dsp:txXfrm>
        <a:off x="3443268" y="536398"/>
        <a:ext cx="1130734" cy="536352"/>
      </dsp:txXfrm>
    </dsp:sp>
    <dsp:sp modelId="{C8BAC2C2-D7D2-46DB-825B-C7DBA5A74F81}">
      <dsp:nvSpPr>
        <dsp:cNvPr id="0" name=""/>
        <dsp:cNvSpPr/>
      </dsp:nvSpPr>
      <dsp:spPr>
        <a:xfrm>
          <a:off x="4219882" y="1616237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Genes w/ Scores</a:t>
          </a:r>
        </a:p>
      </dsp:txBody>
      <dsp:txXfrm>
        <a:off x="4248897" y="1645252"/>
        <a:ext cx="1130734" cy="536352"/>
      </dsp:txXfrm>
    </dsp:sp>
    <dsp:sp modelId="{8A082950-185B-4831-BF37-4F62987629B3}">
      <dsp:nvSpPr>
        <dsp:cNvPr id="0" name=""/>
        <dsp:cNvSpPr/>
      </dsp:nvSpPr>
      <dsp:spPr>
        <a:xfrm>
          <a:off x="4219882" y="2986855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Fitness Computation</a:t>
          </a:r>
        </a:p>
      </dsp:txBody>
      <dsp:txXfrm>
        <a:off x="4248897" y="3015870"/>
        <a:ext cx="1130734" cy="536352"/>
      </dsp:txXfrm>
    </dsp:sp>
    <dsp:sp modelId="{2080AF46-39F6-4018-BF96-0E4B4B12797E}">
      <dsp:nvSpPr>
        <dsp:cNvPr id="0" name=""/>
        <dsp:cNvSpPr/>
      </dsp:nvSpPr>
      <dsp:spPr>
        <a:xfrm>
          <a:off x="3414253" y="409570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Genes w/ Fitness</a:t>
          </a:r>
        </a:p>
      </dsp:txBody>
      <dsp:txXfrm>
        <a:off x="3443268" y="4124724"/>
        <a:ext cx="1130734" cy="536352"/>
      </dsp:txXfrm>
    </dsp:sp>
    <dsp:sp modelId="{B885B7B5-9EA8-4030-85EF-7592775BBD9C}">
      <dsp:nvSpPr>
        <dsp:cNvPr id="0" name=""/>
        <dsp:cNvSpPr/>
      </dsp:nvSpPr>
      <dsp:spPr>
        <a:xfrm>
          <a:off x="2110717" y="451925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Selection</a:t>
          </a:r>
        </a:p>
      </dsp:txBody>
      <dsp:txXfrm>
        <a:off x="2139732" y="4548268"/>
        <a:ext cx="1130734" cy="536352"/>
      </dsp:txXfrm>
    </dsp:sp>
    <dsp:sp modelId="{AC3162CD-8715-487D-BC66-9B011165C59B}">
      <dsp:nvSpPr>
        <dsp:cNvPr id="0" name=""/>
        <dsp:cNvSpPr/>
      </dsp:nvSpPr>
      <dsp:spPr>
        <a:xfrm>
          <a:off x="807182" y="409570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Parental Genes</a:t>
          </a:r>
        </a:p>
      </dsp:txBody>
      <dsp:txXfrm>
        <a:off x="836197" y="4124724"/>
        <a:ext cx="1130734" cy="536352"/>
      </dsp:txXfrm>
    </dsp:sp>
    <dsp:sp modelId="{62399435-9315-4C42-A8B1-86E80D70C0F8}">
      <dsp:nvSpPr>
        <dsp:cNvPr id="0" name=""/>
        <dsp:cNvSpPr/>
      </dsp:nvSpPr>
      <dsp:spPr>
        <a:xfrm>
          <a:off x="1552" y="2986855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Mating</a:t>
          </a:r>
        </a:p>
      </dsp:txBody>
      <dsp:txXfrm>
        <a:off x="30567" y="3015870"/>
        <a:ext cx="1130734" cy="536352"/>
      </dsp:txXfrm>
    </dsp:sp>
    <dsp:sp modelId="{AF6E76DE-3B7A-450C-9741-A2620777E8F4}">
      <dsp:nvSpPr>
        <dsp:cNvPr id="0" name=""/>
        <dsp:cNvSpPr/>
      </dsp:nvSpPr>
      <dsp:spPr>
        <a:xfrm>
          <a:off x="1552" y="1616237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Child Genes</a:t>
          </a:r>
          <a:endParaRPr lang="en-US" sz="1400" kern="1200" dirty="0">
            <a:latin typeface="Arial"/>
            <a:ea typeface="+mn-ea"/>
            <a:cs typeface="+mn-cs"/>
          </a:endParaRPr>
        </a:p>
      </dsp:txBody>
      <dsp:txXfrm>
        <a:off x="30567" y="1645252"/>
        <a:ext cx="1130734" cy="536352"/>
      </dsp:txXfrm>
    </dsp:sp>
    <dsp:sp modelId="{64418FF2-92C9-4559-BDFF-76E78F42BD81}">
      <dsp:nvSpPr>
        <dsp:cNvPr id="0" name=""/>
        <dsp:cNvSpPr/>
      </dsp:nvSpPr>
      <dsp:spPr>
        <a:xfrm>
          <a:off x="807182" y="50738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Mutation</a:t>
          </a:r>
          <a:endParaRPr lang="en-US" sz="1400" kern="1200" dirty="0">
            <a:latin typeface="Arial"/>
            <a:ea typeface="+mn-ea"/>
            <a:cs typeface="+mn-cs"/>
          </a:endParaRPr>
        </a:p>
      </dsp:txBody>
      <dsp:txXfrm>
        <a:off x="836197" y="536398"/>
        <a:ext cx="1130734" cy="5363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4F08E1-11A9-44A1-83F3-431CFF623005}">
      <dsp:nvSpPr>
        <dsp:cNvPr id="0" name=""/>
        <dsp:cNvSpPr/>
      </dsp:nvSpPr>
      <dsp:spPr>
        <a:xfrm>
          <a:off x="104838" y="9279"/>
          <a:ext cx="5200523" cy="5200523"/>
        </a:xfrm>
        <a:prstGeom prst="circularArrow">
          <a:avLst>
            <a:gd name="adj1" fmla="val 5544"/>
            <a:gd name="adj2" fmla="val 330680"/>
            <a:gd name="adj3" fmla="val 14884679"/>
            <a:gd name="adj4" fmla="val 16741673"/>
            <a:gd name="adj5" fmla="val 5757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EE71964-65D6-43B7-9A2B-7E1531F8D7F9}">
      <dsp:nvSpPr>
        <dsp:cNvPr id="0" name=""/>
        <dsp:cNvSpPr/>
      </dsp:nvSpPr>
      <dsp:spPr>
        <a:xfrm>
          <a:off x="2110717" y="8383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New Gene Pool</a:t>
          </a:r>
        </a:p>
      </dsp:txBody>
      <dsp:txXfrm>
        <a:off x="2139732" y="112854"/>
        <a:ext cx="1130734" cy="536352"/>
      </dsp:txXfrm>
    </dsp:sp>
    <dsp:sp modelId="{5DCF9E44-F7DB-4C94-953B-F1660CEAB669}">
      <dsp:nvSpPr>
        <dsp:cNvPr id="0" name=""/>
        <dsp:cNvSpPr/>
      </dsp:nvSpPr>
      <dsp:spPr>
        <a:xfrm>
          <a:off x="3414253" y="50738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Evaluation</a:t>
          </a:r>
        </a:p>
      </dsp:txBody>
      <dsp:txXfrm>
        <a:off x="3443268" y="536398"/>
        <a:ext cx="1130734" cy="536352"/>
      </dsp:txXfrm>
    </dsp:sp>
    <dsp:sp modelId="{C8BAC2C2-D7D2-46DB-825B-C7DBA5A74F81}">
      <dsp:nvSpPr>
        <dsp:cNvPr id="0" name=""/>
        <dsp:cNvSpPr/>
      </dsp:nvSpPr>
      <dsp:spPr>
        <a:xfrm>
          <a:off x="4219882" y="1616237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Genes w/ Scores</a:t>
          </a:r>
        </a:p>
      </dsp:txBody>
      <dsp:txXfrm>
        <a:off x="4248897" y="1645252"/>
        <a:ext cx="1130734" cy="536352"/>
      </dsp:txXfrm>
    </dsp:sp>
    <dsp:sp modelId="{8A082950-185B-4831-BF37-4F62987629B3}">
      <dsp:nvSpPr>
        <dsp:cNvPr id="0" name=""/>
        <dsp:cNvSpPr/>
      </dsp:nvSpPr>
      <dsp:spPr>
        <a:xfrm>
          <a:off x="4219882" y="2986855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Fitness Computation</a:t>
          </a:r>
        </a:p>
      </dsp:txBody>
      <dsp:txXfrm>
        <a:off x="4248897" y="3015870"/>
        <a:ext cx="1130734" cy="536352"/>
      </dsp:txXfrm>
    </dsp:sp>
    <dsp:sp modelId="{2080AF46-39F6-4018-BF96-0E4B4B12797E}">
      <dsp:nvSpPr>
        <dsp:cNvPr id="0" name=""/>
        <dsp:cNvSpPr/>
      </dsp:nvSpPr>
      <dsp:spPr>
        <a:xfrm>
          <a:off x="3414253" y="409570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Genes w/ Fitness</a:t>
          </a:r>
        </a:p>
      </dsp:txBody>
      <dsp:txXfrm>
        <a:off x="3443268" y="4124724"/>
        <a:ext cx="1130734" cy="536352"/>
      </dsp:txXfrm>
    </dsp:sp>
    <dsp:sp modelId="{B885B7B5-9EA8-4030-85EF-7592775BBD9C}">
      <dsp:nvSpPr>
        <dsp:cNvPr id="0" name=""/>
        <dsp:cNvSpPr/>
      </dsp:nvSpPr>
      <dsp:spPr>
        <a:xfrm>
          <a:off x="2110717" y="451925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Selection</a:t>
          </a:r>
        </a:p>
      </dsp:txBody>
      <dsp:txXfrm>
        <a:off x="2139732" y="4548268"/>
        <a:ext cx="1130734" cy="536352"/>
      </dsp:txXfrm>
    </dsp:sp>
    <dsp:sp modelId="{AC3162CD-8715-487D-BC66-9B011165C59B}">
      <dsp:nvSpPr>
        <dsp:cNvPr id="0" name=""/>
        <dsp:cNvSpPr/>
      </dsp:nvSpPr>
      <dsp:spPr>
        <a:xfrm>
          <a:off x="807182" y="409570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Parental Genes</a:t>
          </a:r>
        </a:p>
      </dsp:txBody>
      <dsp:txXfrm>
        <a:off x="836197" y="4124724"/>
        <a:ext cx="1130734" cy="536352"/>
      </dsp:txXfrm>
    </dsp:sp>
    <dsp:sp modelId="{62399435-9315-4C42-A8B1-86E80D70C0F8}">
      <dsp:nvSpPr>
        <dsp:cNvPr id="0" name=""/>
        <dsp:cNvSpPr/>
      </dsp:nvSpPr>
      <dsp:spPr>
        <a:xfrm>
          <a:off x="1552" y="2986855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Mating</a:t>
          </a:r>
        </a:p>
      </dsp:txBody>
      <dsp:txXfrm>
        <a:off x="30567" y="3015870"/>
        <a:ext cx="1130734" cy="536352"/>
      </dsp:txXfrm>
    </dsp:sp>
    <dsp:sp modelId="{AF6E76DE-3B7A-450C-9741-A2620777E8F4}">
      <dsp:nvSpPr>
        <dsp:cNvPr id="0" name=""/>
        <dsp:cNvSpPr/>
      </dsp:nvSpPr>
      <dsp:spPr>
        <a:xfrm>
          <a:off x="1552" y="1616237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Child Genes</a:t>
          </a:r>
          <a:endParaRPr lang="en-US" sz="1400" kern="1200" dirty="0">
            <a:latin typeface="Arial"/>
            <a:ea typeface="+mn-ea"/>
            <a:cs typeface="+mn-cs"/>
          </a:endParaRPr>
        </a:p>
      </dsp:txBody>
      <dsp:txXfrm>
        <a:off x="30567" y="1645252"/>
        <a:ext cx="1130734" cy="536352"/>
      </dsp:txXfrm>
    </dsp:sp>
    <dsp:sp modelId="{64418FF2-92C9-4559-BDFF-76E78F42BD81}">
      <dsp:nvSpPr>
        <dsp:cNvPr id="0" name=""/>
        <dsp:cNvSpPr/>
      </dsp:nvSpPr>
      <dsp:spPr>
        <a:xfrm>
          <a:off x="807182" y="50738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Mutation</a:t>
          </a:r>
          <a:endParaRPr lang="en-US" sz="1400" kern="1200" dirty="0">
            <a:latin typeface="Arial"/>
            <a:ea typeface="+mn-ea"/>
            <a:cs typeface="+mn-cs"/>
          </a:endParaRPr>
        </a:p>
      </dsp:txBody>
      <dsp:txXfrm>
        <a:off x="836197" y="536398"/>
        <a:ext cx="1130734" cy="5363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4F08E1-11A9-44A1-83F3-431CFF623005}">
      <dsp:nvSpPr>
        <dsp:cNvPr id="0" name=""/>
        <dsp:cNvSpPr/>
      </dsp:nvSpPr>
      <dsp:spPr>
        <a:xfrm>
          <a:off x="104838" y="9279"/>
          <a:ext cx="5200523" cy="5200523"/>
        </a:xfrm>
        <a:prstGeom prst="circularArrow">
          <a:avLst>
            <a:gd name="adj1" fmla="val 5544"/>
            <a:gd name="adj2" fmla="val 330680"/>
            <a:gd name="adj3" fmla="val 14884679"/>
            <a:gd name="adj4" fmla="val 16741673"/>
            <a:gd name="adj5" fmla="val 5757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EE71964-65D6-43B7-9A2B-7E1531F8D7F9}">
      <dsp:nvSpPr>
        <dsp:cNvPr id="0" name=""/>
        <dsp:cNvSpPr/>
      </dsp:nvSpPr>
      <dsp:spPr>
        <a:xfrm>
          <a:off x="2110717" y="8383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New Gene Pool</a:t>
          </a:r>
        </a:p>
      </dsp:txBody>
      <dsp:txXfrm>
        <a:off x="2139732" y="112854"/>
        <a:ext cx="1130734" cy="536352"/>
      </dsp:txXfrm>
    </dsp:sp>
    <dsp:sp modelId="{5DCF9E44-F7DB-4C94-953B-F1660CEAB669}">
      <dsp:nvSpPr>
        <dsp:cNvPr id="0" name=""/>
        <dsp:cNvSpPr/>
      </dsp:nvSpPr>
      <dsp:spPr>
        <a:xfrm>
          <a:off x="3414253" y="50738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Evaluation</a:t>
          </a:r>
        </a:p>
      </dsp:txBody>
      <dsp:txXfrm>
        <a:off x="3443268" y="536398"/>
        <a:ext cx="1130734" cy="536352"/>
      </dsp:txXfrm>
    </dsp:sp>
    <dsp:sp modelId="{C8BAC2C2-D7D2-46DB-825B-C7DBA5A74F81}">
      <dsp:nvSpPr>
        <dsp:cNvPr id="0" name=""/>
        <dsp:cNvSpPr/>
      </dsp:nvSpPr>
      <dsp:spPr>
        <a:xfrm>
          <a:off x="4219882" y="1616237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Genes w/ Scores</a:t>
          </a:r>
        </a:p>
      </dsp:txBody>
      <dsp:txXfrm>
        <a:off x="4248897" y="1645252"/>
        <a:ext cx="1130734" cy="536352"/>
      </dsp:txXfrm>
    </dsp:sp>
    <dsp:sp modelId="{8A082950-185B-4831-BF37-4F62987629B3}">
      <dsp:nvSpPr>
        <dsp:cNvPr id="0" name=""/>
        <dsp:cNvSpPr/>
      </dsp:nvSpPr>
      <dsp:spPr>
        <a:xfrm>
          <a:off x="4219882" y="2986855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Fitness Computation</a:t>
          </a:r>
        </a:p>
      </dsp:txBody>
      <dsp:txXfrm>
        <a:off x="4248897" y="3015870"/>
        <a:ext cx="1130734" cy="536352"/>
      </dsp:txXfrm>
    </dsp:sp>
    <dsp:sp modelId="{2080AF46-39F6-4018-BF96-0E4B4B12797E}">
      <dsp:nvSpPr>
        <dsp:cNvPr id="0" name=""/>
        <dsp:cNvSpPr/>
      </dsp:nvSpPr>
      <dsp:spPr>
        <a:xfrm>
          <a:off x="3414253" y="409570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Genes w/ Fitness</a:t>
          </a:r>
        </a:p>
      </dsp:txBody>
      <dsp:txXfrm>
        <a:off x="3443268" y="4124724"/>
        <a:ext cx="1130734" cy="536352"/>
      </dsp:txXfrm>
    </dsp:sp>
    <dsp:sp modelId="{B885B7B5-9EA8-4030-85EF-7592775BBD9C}">
      <dsp:nvSpPr>
        <dsp:cNvPr id="0" name=""/>
        <dsp:cNvSpPr/>
      </dsp:nvSpPr>
      <dsp:spPr>
        <a:xfrm>
          <a:off x="2110717" y="451925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Selection</a:t>
          </a:r>
        </a:p>
      </dsp:txBody>
      <dsp:txXfrm>
        <a:off x="2139732" y="4548268"/>
        <a:ext cx="1130734" cy="536352"/>
      </dsp:txXfrm>
    </dsp:sp>
    <dsp:sp modelId="{AC3162CD-8715-487D-BC66-9B011165C59B}">
      <dsp:nvSpPr>
        <dsp:cNvPr id="0" name=""/>
        <dsp:cNvSpPr/>
      </dsp:nvSpPr>
      <dsp:spPr>
        <a:xfrm>
          <a:off x="807182" y="409570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Parental Genes</a:t>
          </a:r>
        </a:p>
      </dsp:txBody>
      <dsp:txXfrm>
        <a:off x="836197" y="4124724"/>
        <a:ext cx="1130734" cy="536352"/>
      </dsp:txXfrm>
    </dsp:sp>
    <dsp:sp modelId="{62399435-9315-4C42-A8B1-86E80D70C0F8}">
      <dsp:nvSpPr>
        <dsp:cNvPr id="0" name=""/>
        <dsp:cNvSpPr/>
      </dsp:nvSpPr>
      <dsp:spPr>
        <a:xfrm>
          <a:off x="1552" y="2986855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Mating</a:t>
          </a:r>
        </a:p>
      </dsp:txBody>
      <dsp:txXfrm>
        <a:off x="30567" y="3015870"/>
        <a:ext cx="1130734" cy="536352"/>
      </dsp:txXfrm>
    </dsp:sp>
    <dsp:sp modelId="{AF6E76DE-3B7A-450C-9741-A2620777E8F4}">
      <dsp:nvSpPr>
        <dsp:cNvPr id="0" name=""/>
        <dsp:cNvSpPr/>
      </dsp:nvSpPr>
      <dsp:spPr>
        <a:xfrm>
          <a:off x="1552" y="1616237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Child Genes</a:t>
          </a:r>
          <a:endParaRPr lang="en-US" sz="1400" kern="1200" dirty="0">
            <a:latin typeface="Arial"/>
            <a:ea typeface="+mn-ea"/>
            <a:cs typeface="+mn-cs"/>
          </a:endParaRPr>
        </a:p>
      </dsp:txBody>
      <dsp:txXfrm>
        <a:off x="30567" y="1645252"/>
        <a:ext cx="1130734" cy="536352"/>
      </dsp:txXfrm>
    </dsp:sp>
    <dsp:sp modelId="{64418FF2-92C9-4559-BDFF-76E78F42BD81}">
      <dsp:nvSpPr>
        <dsp:cNvPr id="0" name=""/>
        <dsp:cNvSpPr/>
      </dsp:nvSpPr>
      <dsp:spPr>
        <a:xfrm>
          <a:off x="807182" y="50738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Mutation</a:t>
          </a:r>
          <a:endParaRPr lang="en-US" sz="1400" kern="1200" dirty="0">
            <a:latin typeface="Arial"/>
            <a:ea typeface="+mn-ea"/>
            <a:cs typeface="+mn-cs"/>
          </a:endParaRPr>
        </a:p>
      </dsp:txBody>
      <dsp:txXfrm>
        <a:off x="836197" y="536398"/>
        <a:ext cx="1130734" cy="5363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4F08E1-11A9-44A1-83F3-431CFF623005}">
      <dsp:nvSpPr>
        <dsp:cNvPr id="0" name=""/>
        <dsp:cNvSpPr/>
      </dsp:nvSpPr>
      <dsp:spPr>
        <a:xfrm>
          <a:off x="104838" y="9279"/>
          <a:ext cx="5200523" cy="5200523"/>
        </a:xfrm>
        <a:prstGeom prst="circularArrow">
          <a:avLst>
            <a:gd name="adj1" fmla="val 5544"/>
            <a:gd name="adj2" fmla="val 330680"/>
            <a:gd name="adj3" fmla="val 14884679"/>
            <a:gd name="adj4" fmla="val 16741673"/>
            <a:gd name="adj5" fmla="val 5757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EE71964-65D6-43B7-9A2B-7E1531F8D7F9}">
      <dsp:nvSpPr>
        <dsp:cNvPr id="0" name=""/>
        <dsp:cNvSpPr/>
      </dsp:nvSpPr>
      <dsp:spPr>
        <a:xfrm>
          <a:off x="2110717" y="8383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New Gene Pool</a:t>
          </a:r>
        </a:p>
      </dsp:txBody>
      <dsp:txXfrm>
        <a:off x="2139732" y="112854"/>
        <a:ext cx="1130734" cy="536352"/>
      </dsp:txXfrm>
    </dsp:sp>
    <dsp:sp modelId="{5DCF9E44-F7DB-4C94-953B-F1660CEAB669}">
      <dsp:nvSpPr>
        <dsp:cNvPr id="0" name=""/>
        <dsp:cNvSpPr/>
      </dsp:nvSpPr>
      <dsp:spPr>
        <a:xfrm>
          <a:off x="3414253" y="50738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Evaluation</a:t>
          </a:r>
        </a:p>
      </dsp:txBody>
      <dsp:txXfrm>
        <a:off x="3443268" y="536398"/>
        <a:ext cx="1130734" cy="536352"/>
      </dsp:txXfrm>
    </dsp:sp>
    <dsp:sp modelId="{C8BAC2C2-D7D2-46DB-825B-C7DBA5A74F81}">
      <dsp:nvSpPr>
        <dsp:cNvPr id="0" name=""/>
        <dsp:cNvSpPr/>
      </dsp:nvSpPr>
      <dsp:spPr>
        <a:xfrm>
          <a:off x="4219882" y="1616237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Genes w/ Scores</a:t>
          </a:r>
        </a:p>
      </dsp:txBody>
      <dsp:txXfrm>
        <a:off x="4248897" y="1645252"/>
        <a:ext cx="1130734" cy="536352"/>
      </dsp:txXfrm>
    </dsp:sp>
    <dsp:sp modelId="{8A082950-185B-4831-BF37-4F62987629B3}">
      <dsp:nvSpPr>
        <dsp:cNvPr id="0" name=""/>
        <dsp:cNvSpPr/>
      </dsp:nvSpPr>
      <dsp:spPr>
        <a:xfrm>
          <a:off x="4219882" y="2986855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Fitness Computation</a:t>
          </a:r>
        </a:p>
      </dsp:txBody>
      <dsp:txXfrm>
        <a:off x="4248897" y="3015870"/>
        <a:ext cx="1130734" cy="536352"/>
      </dsp:txXfrm>
    </dsp:sp>
    <dsp:sp modelId="{2080AF46-39F6-4018-BF96-0E4B4B12797E}">
      <dsp:nvSpPr>
        <dsp:cNvPr id="0" name=""/>
        <dsp:cNvSpPr/>
      </dsp:nvSpPr>
      <dsp:spPr>
        <a:xfrm>
          <a:off x="3414253" y="409570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Genes w/ Fitness</a:t>
          </a:r>
        </a:p>
      </dsp:txBody>
      <dsp:txXfrm>
        <a:off x="3443268" y="4124724"/>
        <a:ext cx="1130734" cy="536352"/>
      </dsp:txXfrm>
    </dsp:sp>
    <dsp:sp modelId="{B885B7B5-9EA8-4030-85EF-7592775BBD9C}">
      <dsp:nvSpPr>
        <dsp:cNvPr id="0" name=""/>
        <dsp:cNvSpPr/>
      </dsp:nvSpPr>
      <dsp:spPr>
        <a:xfrm>
          <a:off x="2110717" y="451925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Selection</a:t>
          </a:r>
        </a:p>
      </dsp:txBody>
      <dsp:txXfrm>
        <a:off x="2139732" y="4548268"/>
        <a:ext cx="1130734" cy="536352"/>
      </dsp:txXfrm>
    </dsp:sp>
    <dsp:sp modelId="{AC3162CD-8715-487D-BC66-9B011165C59B}">
      <dsp:nvSpPr>
        <dsp:cNvPr id="0" name=""/>
        <dsp:cNvSpPr/>
      </dsp:nvSpPr>
      <dsp:spPr>
        <a:xfrm>
          <a:off x="807182" y="4095709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Parental Genes</a:t>
          </a:r>
        </a:p>
      </dsp:txBody>
      <dsp:txXfrm>
        <a:off x="836197" y="4124724"/>
        <a:ext cx="1130734" cy="536352"/>
      </dsp:txXfrm>
    </dsp:sp>
    <dsp:sp modelId="{62399435-9315-4C42-A8B1-86E80D70C0F8}">
      <dsp:nvSpPr>
        <dsp:cNvPr id="0" name=""/>
        <dsp:cNvSpPr/>
      </dsp:nvSpPr>
      <dsp:spPr>
        <a:xfrm>
          <a:off x="1552" y="2986855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rial"/>
              <a:ea typeface="+mn-ea"/>
              <a:cs typeface="+mn-cs"/>
            </a:rPr>
            <a:t>Mating</a:t>
          </a:r>
        </a:p>
      </dsp:txBody>
      <dsp:txXfrm>
        <a:off x="30567" y="3015870"/>
        <a:ext cx="1130734" cy="536352"/>
      </dsp:txXfrm>
    </dsp:sp>
    <dsp:sp modelId="{AF6E76DE-3B7A-450C-9741-A2620777E8F4}">
      <dsp:nvSpPr>
        <dsp:cNvPr id="0" name=""/>
        <dsp:cNvSpPr/>
      </dsp:nvSpPr>
      <dsp:spPr>
        <a:xfrm>
          <a:off x="1552" y="1616237"/>
          <a:ext cx="1188764" cy="594382"/>
        </a:xfrm>
        <a:prstGeom prst="roundRect">
          <a:avLst/>
        </a:prstGeom>
        <a:solidFill>
          <a:schemeClr val="accent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Child Genes</a:t>
          </a:r>
          <a:endParaRPr lang="en-US" sz="1400" kern="1200" dirty="0">
            <a:latin typeface="Arial"/>
            <a:ea typeface="+mn-ea"/>
            <a:cs typeface="+mn-cs"/>
          </a:endParaRPr>
        </a:p>
      </dsp:txBody>
      <dsp:txXfrm>
        <a:off x="30567" y="1645252"/>
        <a:ext cx="1130734" cy="536352"/>
      </dsp:txXfrm>
    </dsp:sp>
    <dsp:sp modelId="{64418FF2-92C9-4559-BDFF-76E78F42BD81}">
      <dsp:nvSpPr>
        <dsp:cNvPr id="0" name=""/>
        <dsp:cNvSpPr/>
      </dsp:nvSpPr>
      <dsp:spPr>
        <a:xfrm>
          <a:off x="807182" y="507383"/>
          <a:ext cx="1188764" cy="594382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>
              <a:latin typeface="Arial"/>
              <a:ea typeface="+mn-ea"/>
              <a:cs typeface="+mn-cs"/>
            </a:rPr>
            <a:t>Mutation</a:t>
          </a:r>
          <a:endParaRPr lang="en-US" sz="1400" kern="1200" dirty="0">
            <a:latin typeface="Arial"/>
            <a:ea typeface="+mn-ea"/>
            <a:cs typeface="+mn-cs"/>
          </a:endParaRPr>
        </a:p>
      </dsp:txBody>
      <dsp:txXfrm>
        <a:off x="836197" y="536398"/>
        <a:ext cx="1130734" cy="5363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CA8109-E2B0-468C-86B3-D539E839B7C9}" type="datetimeFigureOut">
              <a:rPr lang="en-US" smtClean="0"/>
              <a:t>9/10/18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02485-D9F7-46CE-8404-972C233A02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58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02485-D9F7-46CE-8404-972C233A021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63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F64BA-3F92-F748-9E57-67FC6C07470E}" type="datetime1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15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4B350-AD90-504E-94B2-270811994E14}" type="datetime1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652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153B9-0360-5A45-BF30-9693D53DDCE2}" type="datetime1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468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21AA0-0DCF-5A42-AD22-254A9280C84E}" type="datetime1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84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E21A0-AF5F-AB4A-A483-565B02E0F0BC}" type="datetime1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358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6F412-8ACC-3641-A66C-B0AB4756E28E}" type="datetime1">
              <a:rPr lang="en-US" smtClean="0"/>
              <a:t>9/10/18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818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A6F54-828D-B349-9573-356D8C740D38}" type="datetime1">
              <a:rPr lang="en-US" smtClean="0"/>
              <a:t>9/10/18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7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F576D-C896-8442-AE59-872011515A89}" type="datetime1">
              <a:rPr lang="en-US" smtClean="0"/>
              <a:t>9/10/18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844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9D244-6563-D14D-A606-8C2BF55DF43F}" type="datetime1">
              <a:rPr lang="en-US" smtClean="0"/>
              <a:t>9/10/18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221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40E32-9C2F-504A-B964-067DD11B1862}" type="datetime1">
              <a:rPr lang="en-US" smtClean="0"/>
              <a:t>9/10/18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28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55126-2445-A84C-BE1B-698262868B65}" type="datetime1">
              <a:rPr lang="en-US" smtClean="0"/>
              <a:t>9/10/18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90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38AA5-4C54-C841-8A49-F0232643DCED}" type="datetime1">
              <a:rPr lang="en-US" smtClean="0"/>
              <a:t>9/10/18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/>
                </a:solidFill>
              </a:defRPr>
            </a:lvl1pPr>
          </a:lstStyle>
          <a:p>
            <a:fld id="{7EA2DEAC-890D-4032-B89E-2651DE7024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64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52400"/>
            <a:ext cx="9144000" cy="2387600"/>
          </a:xfrm>
        </p:spPr>
        <p:txBody>
          <a:bodyPr>
            <a:noAutofit/>
          </a:bodyPr>
          <a:lstStyle/>
          <a:p>
            <a:r>
              <a:rPr lang="en-US" sz="3600" dirty="0"/>
              <a:t>Multiple Objectives </a:t>
            </a:r>
            <a:r>
              <a:rPr lang="mr-IN" sz="3600" dirty="0"/>
              <a:t>–</a:t>
            </a:r>
            <a:r>
              <a:rPr lang="en-US" sz="3600" dirty="0"/>
              <a:t> </a:t>
            </a:r>
            <a:br>
              <a:rPr lang="en-US" sz="3600" dirty="0"/>
            </a:br>
            <a:r>
              <a:rPr lang="en-US" sz="3600" dirty="0"/>
              <a:t>The MO in MOGA and MOGP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32075"/>
            <a:ext cx="9144000" cy="765413"/>
          </a:xfrm>
        </p:spPr>
        <p:txBody>
          <a:bodyPr>
            <a:normAutofit/>
          </a:bodyPr>
          <a:lstStyle/>
          <a:p>
            <a:r>
              <a:rPr lang="en-US" dirty="0"/>
              <a:t>Greg Rohling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35413" y="6075144"/>
            <a:ext cx="4521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School of Electrical and Computer Engineering</a:t>
            </a:r>
          </a:p>
          <a:p>
            <a:pPr algn="ctr"/>
            <a:r>
              <a:rPr lang="en-US" dirty="0"/>
              <a:t>Georgia Institute of Technology</a:t>
            </a:r>
          </a:p>
        </p:txBody>
      </p:sp>
    </p:spTree>
    <p:extLst>
      <p:ext uri="{BB962C8B-B14F-4D97-AF65-F5344CB8AC3E}">
        <p14:creationId xmlns:p14="http://schemas.microsoft.com/office/powerpoint/2010/main" val="322395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01"/>
    </mc:Choice>
    <mc:Fallback xmlns="">
      <p:transition spd="slow" advTm="1160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10</a:t>
            </a:fld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Measures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09B585F-422F-A742-B874-AF21503882B8}"/>
              </a:ext>
            </a:extLst>
          </p:cNvPr>
          <p:cNvGrpSpPr/>
          <p:nvPr/>
        </p:nvGrpSpPr>
        <p:grpSpPr>
          <a:xfrm>
            <a:off x="310400" y="2054093"/>
            <a:ext cx="2447432" cy="3124200"/>
            <a:chOff x="838200" y="2209800"/>
            <a:chExt cx="1371600" cy="2133600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38712E6A-3BE8-9743-9D5D-093D21DF8856}"/>
                </a:ext>
              </a:extLst>
            </p:cNvPr>
            <p:cNvSpPr/>
            <p:nvPr/>
          </p:nvSpPr>
          <p:spPr>
            <a:xfrm>
              <a:off x="838200" y="2209800"/>
              <a:ext cx="1371600" cy="21336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BAA99D-E223-3C4C-9F46-B2027EF51A8F}"/>
                </a:ext>
              </a:extLst>
            </p:cNvPr>
            <p:cNvSpPr txBox="1"/>
            <p:nvPr/>
          </p:nvSpPr>
          <p:spPr>
            <a:xfrm>
              <a:off x="1007017" y="2343240"/>
              <a:ext cx="1069608" cy="3152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Data Set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D603C59-6D5D-1E48-8BF5-7A397A952B1A}"/>
                </a:ext>
              </a:extLst>
            </p:cNvPr>
            <p:cNvSpPr/>
            <p:nvPr/>
          </p:nvSpPr>
          <p:spPr>
            <a:xfrm>
              <a:off x="990600" y="2712822"/>
              <a:ext cx="1066800" cy="6858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Positive Samples (P)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CBFA600-819D-6D46-829D-045E1AF81177}"/>
                </a:ext>
              </a:extLst>
            </p:cNvPr>
            <p:cNvSpPr/>
            <p:nvPr/>
          </p:nvSpPr>
          <p:spPr>
            <a:xfrm>
              <a:off x="990600" y="3512664"/>
              <a:ext cx="1066800" cy="68580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/>
                <a:t>Negative Samples (N)</a:t>
              </a:r>
            </a:p>
          </p:txBody>
        </p:sp>
      </p:grpSp>
      <p:sp>
        <p:nvSpPr>
          <p:cNvPr id="14" name="Right Arrow 13">
            <a:extLst>
              <a:ext uri="{FF2B5EF4-FFF2-40B4-BE49-F238E27FC236}">
                <a16:creationId xmlns:a16="http://schemas.microsoft.com/office/drawing/2014/main" id="{757F1235-FB25-3E40-AC6B-664B418AFB77}"/>
              </a:ext>
            </a:extLst>
          </p:cNvPr>
          <p:cNvSpPr/>
          <p:nvPr/>
        </p:nvSpPr>
        <p:spPr>
          <a:xfrm>
            <a:off x="2871216" y="3355165"/>
            <a:ext cx="5334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94486D65-A7F7-DA4E-80BB-886A3DCEAE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673130"/>
              </p:ext>
            </p:extLst>
          </p:nvPr>
        </p:nvGraphicFramePr>
        <p:xfrm>
          <a:off x="6245960" y="1804038"/>
          <a:ext cx="5565040" cy="35904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7840">
                  <a:extLst>
                    <a:ext uri="{9D8B030D-6E8A-4147-A177-3AD203B41FA5}">
                      <a16:colId xmlns:a16="http://schemas.microsoft.com/office/drawing/2014/main" val="3549375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49136892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35740724"/>
                    </a:ext>
                  </a:extLst>
                </a:gridCol>
              </a:tblGrid>
              <a:tr h="1030111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Predicted:</a:t>
                      </a:r>
                    </a:p>
                    <a:p>
                      <a:pPr algn="ctr"/>
                      <a:r>
                        <a:rPr lang="en-US" sz="2400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Predicted:</a:t>
                      </a:r>
                    </a:p>
                    <a:p>
                      <a:r>
                        <a:rPr lang="en-US" sz="2400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8078330"/>
                  </a:ext>
                </a:extLst>
              </a:tr>
              <a:tr h="10301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Actual Positive (P)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True Positive (TP)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False Negative</a:t>
                      </a:r>
                    </a:p>
                    <a:p>
                      <a:r>
                        <a:rPr lang="en-US" sz="2400" dirty="0"/>
                        <a:t>(FP)</a:t>
                      </a:r>
                    </a:p>
                    <a:p>
                      <a:r>
                        <a:rPr lang="en-US" sz="1800" dirty="0"/>
                        <a:t>Type I Error</a:t>
                      </a:r>
                    </a:p>
                    <a:p>
                      <a:r>
                        <a:rPr lang="en-US" sz="1800" dirty="0"/>
                        <a:t>False Alarm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7209515"/>
                  </a:ext>
                </a:extLst>
              </a:tr>
              <a:tr h="10301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Actual Negative 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False Positive (FP)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False Negative</a:t>
                      </a:r>
                    </a:p>
                    <a:p>
                      <a:r>
                        <a:rPr lang="en-US" sz="2400" dirty="0"/>
                        <a:t>(FN)</a:t>
                      </a:r>
                    </a:p>
                    <a:p>
                      <a:r>
                        <a:rPr lang="en-US" sz="1800" dirty="0"/>
                        <a:t>Type II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841774"/>
                  </a:ext>
                </a:extLst>
              </a:tr>
            </a:tbl>
          </a:graphicData>
        </a:graphic>
      </p:graphicFrame>
      <p:sp>
        <p:nvSpPr>
          <p:cNvPr id="18" name="Oval 17">
            <a:extLst>
              <a:ext uri="{FF2B5EF4-FFF2-40B4-BE49-F238E27FC236}">
                <a16:creationId xmlns:a16="http://schemas.microsoft.com/office/drawing/2014/main" id="{240B65BB-D583-4D41-9CCD-867FA8C6B2DB}"/>
              </a:ext>
            </a:extLst>
          </p:cNvPr>
          <p:cNvSpPr/>
          <p:nvPr/>
        </p:nvSpPr>
        <p:spPr>
          <a:xfrm>
            <a:off x="3429000" y="2507228"/>
            <a:ext cx="2095260" cy="218404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Classifier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BCA478-EFB5-BF47-851E-B6231B38A713}"/>
              </a:ext>
            </a:extLst>
          </p:cNvPr>
          <p:cNvSpPr txBox="1"/>
          <p:nvPr/>
        </p:nvSpPr>
        <p:spPr>
          <a:xfrm>
            <a:off x="7388283" y="1131974"/>
            <a:ext cx="30542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Confusion Matrix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B87A1B9-B900-5C42-AE73-DEBC1B491019}"/>
              </a:ext>
            </a:extLst>
          </p:cNvPr>
          <p:cNvSpPr txBox="1"/>
          <p:nvPr/>
        </p:nvSpPr>
        <p:spPr>
          <a:xfrm>
            <a:off x="8915400" y="6181772"/>
            <a:ext cx="15863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Board Example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24340ED4-2E94-2744-B57B-16B7B31BE969}"/>
              </a:ext>
            </a:extLst>
          </p:cNvPr>
          <p:cNvSpPr/>
          <p:nvPr/>
        </p:nvSpPr>
        <p:spPr>
          <a:xfrm>
            <a:off x="5613633" y="3423051"/>
            <a:ext cx="5334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8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19" grpId="0"/>
      <p:bldP spid="20" grpId="0"/>
      <p:bldP spid="2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62">
            <a:extLst>
              <a:ext uri="{FF2B5EF4-FFF2-40B4-BE49-F238E27FC236}">
                <a16:creationId xmlns:a16="http://schemas.microsoft.com/office/drawing/2014/main" id="{D99A8D3A-7C7D-D746-BA80-675172448995}"/>
              </a:ext>
            </a:extLst>
          </p:cNvPr>
          <p:cNvSpPr txBox="1"/>
          <p:nvPr/>
        </p:nvSpPr>
        <p:spPr>
          <a:xfrm>
            <a:off x="4061349" y="3986937"/>
            <a:ext cx="4121956" cy="120032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Specificity (SPC) or True Negative Rate (TNR)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TNR = TN/N = TN/(TN+FP)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9A9B71B-16AA-3B46-845C-C07178B13A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658459"/>
              </p:ext>
            </p:extLst>
          </p:nvPr>
        </p:nvGraphicFramePr>
        <p:xfrm>
          <a:off x="342901" y="2234216"/>
          <a:ext cx="3543299" cy="26688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4029">
                  <a:extLst>
                    <a:ext uri="{9D8B030D-6E8A-4147-A177-3AD203B41FA5}">
                      <a16:colId xmlns:a16="http://schemas.microsoft.com/office/drawing/2014/main" val="3549375000"/>
                    </a:ext>
                  </a:extLst>
                </a:gridCol>
                <a:gridCol w="1221970">
                  <a:extLst>
                    <a:ext uri="{9D8B030D-6E8A-4147-A177-3AD203B41FA5}">
                      <a16:colId xmlns:a16="http://schemas.microsoft.com/office/drawing/2014/main" val="491368921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435740724"/>
                    </a:ext>
                  </a:extLst>
                </a:gridCol>
              </a:tblGrid>
              <a:tr h="840026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Predicted:</a:t>
                      </a:r>
                    </a:p>
                    <a:p>
                      <a:pPr algn="ctr"/>
                      <a:r>
                        <a:rPr lang="en-US" sz="1800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Predicted:</a:t>
                      </a:r>
                    </a:p>
                    <a:p>
                      <a:r>
                        <a:rPr lang="en-US" sz="1800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8078330"/>
                  </a:ext>
                </a:extLst>
              </a:tr>
              <a:tr h="86994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Actual Positive (P)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True Positive (TP)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False Negative</a:t>
                      </a:r>
                    </a:p>
                    <a:p>
                      <a:r>
                        <a:rPr lang="en-US" sz="1800" dirty="0"/>
                        <a:t>(FN)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209515"/>
                  </a:ext>
                </a:extLst>
              </a:tr>
              <a:tr h="84002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Actual Negative 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False Positive (FP)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True</a:t>
                      </a:r>
                    </a:p>
                    <a:p>
                      <a:r>
                        <a:rPr lang="en-US" sz="1800" dirty="0"/>
                        <a:t>Negative</a:t>
                      </a:r>
                    </a:p>
                    <a:p>
                      <a:r>
                        <a:rPr lang="en-US" sz="1800" dirty="0"/>
                        <a:t>(TN)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84177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E30BFA3-3E6F-3B41-A547-5F0B8D0328B5}"/>
              </a:ext>
            </a:extLst>
          </p:cNvPr>
          <p:cNvSpPr txBox="1"/>
          <p:nvPr/>
        </p:nvSpPr>
        <p:spPr>
          <a:xfrm>
            <a:off x="4038600" y="2382743"/>
            <a:ext cx="4165523" cy="15696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Sensitivity or True Positive Rate (TPR)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AKA hit rate or recall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TPR = TP/P = TP/(TP+FN)</a:t>
            </a: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CDEE8B96-C35F-174D-8790-EDD47B20729A}"/>
              </a:ext>
            </a:extLst>
          </p:cNvPr>
          <p:cNvSpPr/>
          <p:nvPr/>
        </p:nvSpPr>
        <p:spPr>
          <a:xfrm>
            <a:off x="3657600" y="3556907"/>
            <a:ext cx="5334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ight Arrow 53">
            <a:extLst>
              <a:ext uri="{FF2B5EF4-FFF2-40B4-BE49-F238E27FC236}">
                <a16:creationId xmlns:a16="http://schemas.microsoft.com/office/drawing/2014/main" id="{66A7588B-60C2-684E-BAFE-95BC76F05387}"/>
              </a:ext>
            </a:extLst>
          </p:cNvPr>
          <p:cNvSpPr/>
          <p:nvPr/>
        </p:nvSpPr>
        <p:spPr>
          <a:xfrm>
            <a:off x="3657600" y="4419600"/>
            <a:ext cx="5334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0CBC499-E019-E540-9F4B-9D3CBD38453D}"/>
              </a:ext>
            </a:extLst>
          </p:cNvPr>
          <p:cNvGrpSpPr/>
          <p:nvPr/>
        </p:nvGrpSpPr>
        <p:grpSpPr>
          <a:xfrm>
            <a:off x="8438226" y="1299216"/>
            <a:ext cx="3524982" cy="4343400"/>
            <a:chOff x="8438226" y="1299216"/>
            <a:chExt cx="3524982" cy="4343400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F173986-B397-E845-B20D-BC159072DF6E}"/>
                </a:ext>
              </a:extLst>
            </p:cNvPr>
            <p:cNvSpPr/>
            <p:nvPr/>
          </p:nvSpPr>
          <p:spPr>
            <a:xfrm>
              <a:off x="8438226" y="1299216"/>
              <a:ext cx="3524982" cy="4343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772C78A-DEC8-294C-8C05-A4B4EF8E0C5B}"/>
                </a:ext>
              </a:extLst>
            </p:cNvPr>
            <p:cNvGrpSpPr/>
            <p:nvPr/>
          </p:nvGrpSpPr>
          <p:grpSpPr>
            <a:xfrm>
              <a:off x="8448946" y="1558709"/>
              <a:ext cx="3293950" cy="3871200"/>
              <a:chOff x="8448946" y="1558709"/>
              <a:chExt cx="3293950" cy="3871200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3CECA54-B258-5142-8462-B4B9B03ADDA7}"/>
                  </a:ext>
                </a:extLst>
              </p:cNvPr>
              <p:cNvGrpSpPr/>
              <p:nvPr/>
            </p:nvGrpSpPr>
            <p:grpSpPr>
              <a:xfrm>
                <a:off x="8448946" y="2057400"/>
                <a:ext cx="3293950" cy="3372509"/>
                <a:chOff x="1089169" y="3187892"/>
                <a:chExt cx="3293950" cy="3372509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777F5816-EE16-204B-B637-F107EDA1C986}"/>
                    </a:ext>
                  </a:extLst>
                </p:cNvPr>
                <p:cNvGrpSpPr/>
                <p:nvPr/>
              </p:nvGrpSpPr>
              <p:grpSpPr>
                <a:xfrm>
                  <a:off x="1379549" y="3326872"/>
                  <a:ext cx="3003570" cy="2851438"/>
                  <a:chOff x="5959858" y="995363"/>
                  <a:chExt cx="5393942" cy="5427928"/>
                </a:xfrm>
              </p:grpSpPr>
              <p:grpSp>
                <p:nvGrpSpPr>
                  <p:cNvPr id="24" name="Group 23">
                    <a:extLst>
                      <a:ext uri="{FF2B5EF4-FFF2-40B4-BE49-F238E27FC236}">
                        <a16:creationId xmlns:a16="http://schemas.microsoft.com/office/drawing/2014/main" id="{F7408B3D-8065-4B4D-AD25-8A8517E86905}"/>
                      </a:ext>
                    </a:extLst>
                  </p:cNvPr>
                  <p:cNvGrpSpPr/>
                  <p:nvPr/>
                </p:nvGrpSpPr>
                <p:grpSpPr>
                  <a:xfrm>
                    <a:off x="5959858" y="995363"/>
                    <a:ext cx="5393942" cy="5427928"/>
                    <a:chOff x="5959858" y="995363"/>
                    <a:chExt cx="5393942" cy="5427928"/>
                  </a:xfrm>
                </p:grpSpPr>
                <p:grpSp>
                  <p:nvGrpSpPr>
                    <p:cNvPr id="48" name="Group 47">
                      <a:extLst>
                        <a:ext uri="{FF2B5EF4-FFF2-40B4-BE49-F238E27FC236}">
                          <a16:creationId xmlns:a16="http://schemas.microsoft.com/office/drawing/2014/main" id="{9A9A9F9F-915E-4A43-985A-C9E70528329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169152" y="995363"/>
                      <a:ext cx="5184648" cy="5181600"/>
                      <a:chOff x="2173357" y="569843"/>
                      <a:chExt cx="5184648" cy="5181600"/>
                    </a:xfrm>
                  </p:grpSpPr>
                  <p:cxnSp>
                    <p:nvCxnSpPr>
                      <p:cNvPr id="51" name="Straight Connector 50">
                        <a:extLst>
                          <a:ext uri="{FF2B5EF4-FFF2-40B4-BE49-F238E27FC236}">
                            <a16:creationId xmlns:a16="http://schemas.microsoft.com/office/drawing/2014/main" id="{945D9253-1A22-A34A-8F1A-1EFD8FE738C0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2173357" y="569843"/>
                        <a:ext cx="0" cy="5181600"/>
                      </a:xfrm>
                      <a:prstGeom prst="line">
                        <a:avLst/>
                      </a:pr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2" name="Straight Connector 51">
                        <a:extLst>
                          <a:ext uri="{FF2B5EF4-FFF2-40B4-BE49-F238E27FC236}">
                            <a16:creationId xmlns:a16="http://schemas.microsoft.com/office/drawing/2014/main" id="{18112D5F-AD73-5446-B190-0A31AC62CDDE}"/>
                          </a:ext>
                        </a:extLst>
                      </p:cNvPr>
                      <p:cNvCxnSpPr/>
                      <p:nvPr/>
                    </p:nvCxnSpPr>
                    <p:spPr>
                      <a:xfrm>
                        <a:off x="2173357" y="5751443"/>
                        <a:ext cx="5184648" cy="0"/>
                      </a:xfrm>
                      <a:prstGeom prst="line">
                        <a:avLst/>
                      </a:prstGeom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cxnSp>
                  <p:nvCxnSpPr>
                    <p:cNvPr id="49" name="Straight Arrow Connector 48">
                      <a:extLst>
                        <a:ext uri="{FF2B5EF4-FFF2-40B4-BE49-F238E27FC236}">
                          <a16:creationId xmlns:a16="http://schemas.microsoft.com/office/drawing/2014/main" id="{6EB843F9-EB55-2D44-8AEA-32AEC523B4A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6233663" y="6423291"/>
                      <a:ext cx="800813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" name="Straight Arrow Connector 49">
                      <a:extLst>
                        <a:ext uri="{FF2B5EF4-FFF2-40B4-BE49-F238E27FC236}">
                          <a16:creationId xmlns:a16="http://schemas.microsoft.com/office/drawing/2014/main" id="{6A2D0E9B-BADF-4845-9578-61ECB6D66394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5959858" y="5284064"/>
                      <a:ext cx="2870" cy="842507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25" name="Oval 24">
                    <a:extLst>
                      <a:ext uri="{FF2B5EF4-FFF2-40B4-BE49-F238E27FC236}">
                        <a16:creationId xmlns:a16="http://schemas.microsoft.com/office/drawing/2014/main" id="{18988806-679F-F34B-8ABC-BF170FB84B6C}"/>
                      </a:ext>
                    </a:extLst>
                  </p:cNvPr>
                  <p:cNvSpPr/>
                  <p:nvPr/>
                </p:nvSpPr>
                <p:spPr>
                  <a:xfrm>
                    <a:off x="8081913" y="3777385"/>
                    <a:ext cx="71437" cy="71437"/>
                  </a:xfrm>
                  <a:prstGeom prst="ellipse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6" name="Straight Connector 25">
                    <a:extLst>
                      <a:ext uri="{FF2B5EF4-FFF2-40B4-BE49-F238E27FC236}">
                        <a16:creationId xmlns:a16="http://schemas.microsoft.com/office/drawing/2014/main" id="{47B10A57-995B-CE4F-9704-9953DA851118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9029881" y="2145182"/>
                    <a:ext cx="351707" cy="2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Connector 26">
                    <a:extLst>
                      <a:ext uri="{FF2B5EF4-FFF2-40B4-BE49-F238E27FC236}">
                        <a16:creationId xmlns:a16="http://schemas.microsoft.com/office/drawing/2014/main" id="{DE9AE52D-BF8E-0D40-B0D8-9D6DDFEB28A7}"/>
                      </a:ext>
                    </a:extLst>
                  </p:cNvPr>
                  <p:cNvCxnSpPr>
                    <a:endCxn id="31" idx="5"/>
                  </p:cNvCxnSpPr>
                  <p:nvPr/>
                </p:nvCxnSpPr>
                <p:spPr>
                  <a:xfrm flipV="1">
                    <a:off x="6183647" y="1302849"/>
                    <a:ext cx="3019580" cy="21971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Straight Connector 27">
                    <a:extLst>
                      <a:ext uri="{FF2B5EF4-FFF2-40B4-BE49-F238E27FC236}">
                        <a16:creationId xmlns:a16="http://schemas.microsoft.com/office/drawing/2014/main" id="{F50CC956-2FAA-ED4A-B59D-147FE0A0077F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9355028" y="2248864"/>
                    <a:ext cx="5" cy="841649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Straight Connector 28">
                    <a:extLst>
                      <a:ext uri="{FF2B5EF4-FFF2-40B4-BE49-F238E27FC236}">
                        <a16:creationId xmlns:a16="http://schemas.microsoft.com/office/drawing/2014/main" id="{CE4CD2BB-33E6-B249-958C-AB2C3B92FC17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9562726" y="4403824"/>
                    <a:ext cx="416718" cy="2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" name="Straight Connector 29">
                    <a:extLst>
                      <a:ext uri="{FF2B5EF4-FFF2-40B4-BE49-F238E27FC236}">
                        <a16:creationId xmlns:a16="http://schemas.microsoft.com/office/drawing/2014/main" id="{329A036E-ACF1-0848-8EA7-0BC71FFD96F6}"/>
                      </a:ext>
                    </a:extLst>
                  </p:cNvPr>
                  <p:cNvCxnSpPr>
                    <a:endCxn id="39" idx="5"/>
                  </p:cNvCxnSpPr>
                  <p:nvPr/>
                </p:nvCxnSpPr>
                <p:spPr>
                  <a:xfrm flipV="1">
                    <a:off x="10557951" y="4963492"/>
                    <a:ext cx="18625" cy="1213470"/>
                  </a:xfrm>
                  <a:prstGeom prst="line">
                    <a:avLst/>
                  </a:prstGeom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E13B5365-F2B7-E349-9F71-58811C29BD54}"/>
                      </a:ext>
                    </a:extLst>
                  </p:cNvPr>
                  <p:cNvSpPr/>
                  <p:nvPr/>
                </p:nvSpPr>
                <p:spPr>
                  <a:xfrm>
                    <a:off x="9142251" y="1241874"/>
                    <a:ext cx="71437" cy="71437"/>
                  </a:xfrm>
                  <a:prstGeom prst="ellipse">
                    <a:avLst/>
                  </a:prstGeom>
                  <a:solidFill>
                    <a:schemeClr val="tx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2" name="Oval 31">
                    <a:extLst>
                      <a:ext uri="{FF2B5EF4-FFF2-40B4-BE49-F238E27FC236}">
                        <a16:creationId xmlns:a16="http://schemas.microsoft.com/office/drawing/2014/main" id="{9ED4615B-DA2B-ED4D-B44A-F79D82B3D455}"/>
                      </a:ext>
                    </a:extLst>
                  </p:cNvPr>
                  <p:cNvSpPr/>
                  <p:nvPr/>
                </p:nvSpPr>
                <p:spPr>
                  <a:xfrm>
                    <a:off x="8194739" y="1524000"/>
                    <a:ext cx="71437" cy="71437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3" name="Oval 32">
                    <a:extLst>
                      <a:ext uri="{FF2B5EF4-FFF2-40B4-BE49-F238E27FC236}">
                        <a16:creationId xmlns:a16="http://schemas.microsoft.com/office/drawing/2014/main" id="{1C4157F4-FF47-9140-93E5-308ECB4E240D}"/>
                      </a:ext>
                    </a:extLst>
                  </p:cNvPr>
                  <p:cNvSpPr/>
                  <p:nvPr/>
                </p:nvSpPr>
                <p:spPr>
                  <a:xfrm>
                    <a:off x="9070814" y="3746849"/>
                    <a:ext cx="71437" cy="71437"/>
                  </a:xfrm>
                  <a:prstGeom prst="ellipse">
                    <a:avLst/>
                  </a:prstGeom>
                  <a:solidFill>
                    <a:schemeClr val="accent6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4" name="Oval 33">
                    <a:extLst>
                      <a:ext uri="{FF2B5EF4-FFF2-40B4-BE49-F238E27FC236}">
                        <a16:creationId xmlns:a16="http://schemas.microsoft.com/office/drawing/2014/main" id="{FACF97C9-5A6B-3B4C-8BA0-5B69AF060BE8}"/>
                      </a:ext>
                    </a:extLst>
                  </p:cNvPr>
                  <p:cNvSpPr/>
                  <p:nvPr/>
                </p:nvSpPr>
                <p:spPr>
                  <a:xfrm>
                    <a:off x="9608093" y="3007799"/>
                    <a:ext cx="71437" cy="71437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5" name="Oval 34">
                    <a:extLst>
                      <a:ext uri="{FF2B5EF4-FFF2-40B4-BE49-F238E27FC236}">
                        <a16:creationId xmlns:a16="http://schemas.microsoft.com/office/drawing/2014/main" id="{8C06E2E3-6F4F-3C43-B0C7-2894F15EE80B}"/>
                      </a:ext>
                    </a:extLst>
                  </p:cNvPr>
                  <p:cNvSpPr/>
                  <p:nvPr/>
                </p:nvSpPr>
                <p:spPr>
                  <a:xfrm>
                    <a:off x="8548570" y="2864746"/>
                    <a:ext cx="71437" cy="71437"/>
                  </a:xfrm>
                  <a:prstGeom prst="ellipse">
                    <a:avLst/>
                  </a:prstGeom>
                  <a:solidFill>
                    <a:schemeClr val="accent4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" name="Oval 35">
                    <a:extLst>
                      <a:ext uri="{FF2B5EF4-FFF2-40B4-BE49-F238E27FC236}">
                        <a16:creationId xmlns:a16="http://schemas.microsoft.com/office/drawing/2014/main" id="{00E228F7-7331-7841-9805-597680DF2CF1}"/>
                      </a:ext>
                    </a:extLst>
                  </p:cNvPr>
                  <p:cNvSpPr/>
                  <p:nvPr/>
                </p:nvSpPr>
                <p:spPr>
                  <a:xfrm>
                    <a:off x="9310152" y="2149178"/>
                    <a:ext cx="71437" cy="71437"/>
                  </a:xfrm>
                  <a:prstGeom prst="ellipse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325F03E1-9A78-034F-A690-16426D658401}"/>
                      </a:ext>
                    </a:extLst>
                  </p:cNvPr>
                  <p:cNvSpPr/>
                  <p:nvPr/>
                </p:nvSpPr>
                <p:spPr>
                  <a:xfrm>
                    <a:off x="8349520" y="2330761"/>
                    <a:ext cx="71437" cy="71437"/>
                  </a:xfrm>
                  <a:prstGeom prst="ellipse">
                    <a:avLst/>
                  </a:prstGeom>
                  <a:solidFill>
                    <a:schemeClr val="accent6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8" name="Oval 37">
                    <a:extLst>
                      <a:ext uri="{FF2B5EF4-FFF2-40B4-BE49-F238E27FC236}">
                        <a16:creationId xmlns:a16="http://schemas.microsoft.com/office/drawing/2014/main" id="{A43EFBEC-B280-554E-A6F7-4C4B6EF8377D}"/>
                      </a:ext>
                    </a:extLst>
                  </p:cNvPr>
                  <p:cNvSpPr/>
                  <p:nvPr/>
                </p:nvSpPr>
                <p:spPr>
                  <a:xfrm>
                    <a:off x="9982200" y="4373669"/>
                    <a:ext cx="71437" cy="71437"/>
                  </a:xfrm>
                  <a:prstGeom prst="ellipse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9" name="Oval 38">
                    <a:extLst>
                      <a:ext uri="{FF2B5EF4-FFF2-40B4-BE49-F238E27FC236}">
                        <a16:creationId xmlns:a16="http://schemas.microsoft.com/office/drawing/2014/main" id="{D94F7517-B374-344A-88B3-F495A8493F5F}"/>
                      </a:ext>
                    </a:extLst>
                  </p:cNvPr>
                  <p:cNvSpPr/>
                  <p:nvPr/>
                </p:nvSpPr>
                <p:spPr>
                  <a:xfrm>
                    <a:off x="10515600" y="4902517"/>
                    <a:ext cx="71437" cy="71437"/>
                  </a:xfrm>
                  <a:prstGeom prst="ellipse">
                    <a:avLst/>
                  </a:prstGeom>
                  <a:solidFill>
                    <a:schemeClr val="accent5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0" name="Oval 39">
                    <a:extLst>
                      <a:ext uri="{FF2B5EF4-FFF2-40B4-BE49-F238E27FC236}">
                        <a16:creationId xmlns:a16="http://schemas.microsoft.com/office/drawing/2014/main" id="{58DFDF69-1240-B74C-A4D1-F7D76AF97156}"/>
                      </a:ext>
                    </a:extLst>
                  </p:cNvPr>
                  <p:cNvSpPr/>
                  <p:nvPr/>
                </p:nvSpPr>
                <p:spPr>
                  <a:xfrm>
                    <a:off x="7034477" y="2233612"/>
                    <a:ext cx="71437" cy="71437"/>
                  </a:xfrm>
                  <a:prstGeom prst="ellipse">
                    <a:avLst/>
                  </a:prstGeom>
                  <a:solidFill>
                    <a:schemeClr val="tx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1" name="Oval 40">
                    <a:extLst>
                      <a:ext uri="{FF2B5EF4-FFF2-40B4-BE49-F238E27FC236}">
                        <a16:creationId xmlns:a16="http://schemas.microsoft.com/office/drawing/2014/main" id="{EE5695C1-CF4E-FC44-8C28-CAF3CC3F811D}"/>
                      </a:ext>
                    </a:extLst>
                  </p:cNvPr>
                  <p:cNvSpPr/>
                  <p:nvPr/>
                </p:nvSpPr>
                <p:spPr>
                  <a:xfrm>
                    <a:off x="7350466" y="2791492"/>
                    <a:ext cx="71437" cy="71437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2" name="Oval 41">
                    <a:extLst>
                      <a:ext uri="{FF2B5EF4-FFF2-40B4-BE49-F238E27FC236}">
                        <a16:creationId xmlns:a16="http://schemas.microsoft.com/office/drawing/2014/main" id="{DE325441-FB11-4141-A852-05F17D47B648}"/>
                      </a:ext>
                    </a:extLst>
                  </p:cNvPr>
                  <p:cNvSpPr/>
                  <p:nvPr/>
                </p:nvSpPr>
                <p:spPr>
                  <a:xfrm>
                    <a:off x="8866695" y="4606377"/>
                    <a:ext cx="71437" cy="71437"/>
                  </a:xfrm>
                  <a:prstGeom prst="ellipse">
                    <a:avLst/>
                  </a:prstGeom>
                  <a:solidFill>
                    <a:schemeClr val="accent6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0FC45C3D-404C-2E48-9D1A-969A82DDC2E8}"/>
                      </a:ext>
                    </a:extLst>
                  </p:cNvPr>
                  <p:cNvSpPr/>
                  <p:nvPr/>
                </p:nvSpPr>
                <p:spPr>
                  <a:xfrm>
                    <a:off x="8203969" y="4409388"/>
                    <a:ext cx="71437" cy="71437"/>
                  </a:xfrm>
                  <a:prstGeom prst="ellipse">
                    <a:avLst/>
                  </a:prstGeom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EF422E78-4F45-EA45-B458-E10A9659C506}"/>
                      </a:ext>
                    </a:extLst>
                  </p:cNvPr>
                  <p:cNvSpPr/>
                  <p:nvPr/>
                </p:nvSpPr>
                <p:spPr>
                  <a:xfrm>
                    <a:off x="7704226" y="3044374"/>
                    <a:ext cx="71437" cy="71437"/>
                  </a:xfrm>
                  <a:prstGeom prst="ellipse">
                    <a:avLst/>
                  </a:prstGeom>
                  <a:solidFill>
                    <a:schemeClr val="accent6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5" name="Oval 44">
                    <a:extLst>
                      <a:ext uri="{FF2B5EF4-FFF2-40B4-BE49-F238E27FC236}">
                        <a16:creationId xmlns:a16="http://schemas.microsoft.com/office/drawing/2014/main" id="{ED05A2B2-B606-4748-9EF6-0826BB092B72}"/>
                      </a:ext>
                    </a:extLst>
                  </p:cNvPr>
                  <p:cNvSpPr/>
                  <p:nvPr/>
                </p:nvSpPr>
                <p:spPr>
                  <a:xfrm>
                    <a:off x="9191374" y="5216177"/>
                    <a:ext cx="71437" cy="71437"/>
                  </a:xfrm>
                  <a:prstGeom prst="ellipse">
                    <a:avLst/>
                  </a:prstGeom>
                  <a:solidFill>
                    <a:schemeClr val="accent2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A6094F2A-8D0C-B74D-8466-0952B51AC96B}"/>
                      </a:ext>
                    </a:extLst>
                  </p:cNvPr>
                  <p:cNvSpPr/>
                  <p:nvPr/>
                </p:nvSpPr>
                <p:spPr>
                  <a:xfrm>
                    <a:off x="9572375" y="5505137"/>
                    <a:ext cx="71437" cy="71437"/>
                  </a:xfrm>
                  <a:prstGeom prst="ellipse">
                    <a:avLst/>
                  </a:prstGeom>
                  <a:solidFill>
                    <a:schemeClr val="accent5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1794D571-57B3-0B46-A6DE-11E0BDC8DD37}"/>
                      </a:ext>
                    </a:extLst>
                  </p:cNvPr>
                  <p:cNvSpPr/>
                  <p:nvPr/>
                </p:nvSpPr>
                <p:spPr>
                  <a:xfrm>
                    <a:off x="7869877" y="3939992"/>
                    <a:ext cx="71437" cy="71437"/>
                  </a:xfrm>
                  <a:prstGeom prst="ellipse">
                    <a:avLst/>
                  </a:prstGeom>
                  <a:solidFill>
                    <a:schemeClr val="accent4"/>
                  </a:solidFill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CB8A2C1F-D4AA-114B-9ED9-1A2553426B75}"/>
                    </a:ext>
                  </a:extLst>
                </p:cNvPr>
                <p:cNvSpPr txBox="1"/>
                <p:nvPr/>
              </p:nvSpPr>
              <p:spPr>
                <a:xfrm flipH="1">
                  <a:off x="1899312" y="6191069"/>
                  <a:ext cx="192303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Sensitivity (TPR)</a:t>
                  </a:r>
                </a:p>
              </p:txBody>
            </p:sp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AC2EC786-17F2-F147-9D3D-6DBA4A445CDF}"/>
                    </a:ext>
                  </a:extLst>
                </p:cNvPr>
                <p:cNvSpPr txBox="1"/>
                <p:nvPr/>
              </p:nvSpPr>
              <p:spPr>
                <a:xfrm rot="16200000" flipH="1">
                  <a:off x="259684" y="4452828"/>
                  <a:ext cx="202830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 Specificity (TNR)</a:t>
                  </a:r>
                </a:p>
              </p:txBody>
            </p:sp>
            <p:cxnSp>
              <p:nvCxnSpPr>
                <p:cNvPr id="15" name="Straight Connector 14">
                  <a:extLst>
                    <a:ext uri="{FF2B5EF4-FFF2-40B4-BE49-F238E27FC236}">
                      <a16:creationId xmlns:a16="http://schemas.microsoft.com/office/drawing/2014/main" id="{EB9E08CB-6E1E-A64F-83BC-0092A9BB454D}"/>
                    </a:ext>
                  </a:extLst>
                </p:cNvPr>
                <p:cNvCxnSpPr/>
                <p:nvPr/>
              </p:nvCxnSpPr>
              <p:spPr>
                <a:xfrm flipV="1">
                  <a:off x="3653278" y="5105401"/>
                  <a:ext cx="4322" cy="32789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A64A17C8-6E4F-284F-A176-1A1DC2C9D9A7}"/>
                    </a:ext>
                  </a:extLst>
                </p:cNvPr>
                <p:cNvCxnSpPr>
                  <a:endCxn id="34" idx="5"/>
                </p:cNvCxnSpPr>
                <p:nvPr/>
              </p:nvCxnSpPr>
              <p:spPr>
                <a:xfrm flipV="1">
                  <a:off x="3422907" y="4416091"/>
                  <a:ext cx="22084" cy="68549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Straight Connector 16">
                  <a:extLst>
                    <a:ext uri="{FF2B5EF4-FFF2-40B4-BE49-F238E27FC236}">
                      <a16:creationId xmlns:a16="http://schemas.microsoft.com/office/drawing/2014/main" id="{CA202FDA-88E5-2F4C-9B96-6A522FFD526A}"/>
                    </a:ext>
                  </a:extLst>
                </p:cNvPr>
                <p:cNvCxnSpPr/>
                <p:nvPr/>
              </p:nvCxnSpPr>
              <p:spPr>
                <a:xfrm flipH="1" flipV="1">
                  <a:off x="3670964" y="5372976"/>
                  <a:ext cx="247029" cy="803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Connector 17">
                  <a:extLst>
                    <a:ext uri="{FF2B5EF4-FFF2-40B4-BE49-F238E27FC236}">
                      <a16:creationId xmlns:a16="http://schemas.microsoft.com/office/drawing/2014/main" id="{CB8D8BE0-A200-734B-8213-70F498133CEE}"/>
                    </a:ext>
                  </a:extLst>
                </p:cNvPr>
                <p:cNvCxnSpPr/>
                <p:nvPr/>
              </p:nvCxnSpPr>
              <p:spPr>
                <a:xfrm flipV="1">
                  <a:off x="3265020" y="4419600"/>
                  <a:ext cx="180716" cy="1420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Connector 18">
                  <a:extLst>
                    <a:ext uri="{FF2B5EF4-FFF2-40B4-BE49-F238E27FC236}">
                      <a16:creationId xmlns:a16="http://schemas.microsoft.com/office/drawing/2014/main" id="{503B2B2A-245E-5F4A-9E90-5AEDC8FA4EC0}"/>
                    </a:ext>
                  </a:extLst>
                </p:cNvPr>
                <p:cNvCxnSpPr/>
                <p:nvPr/>
              </p:nvCxnSpPr>
              <p:spPr>
                <a:xfrm flipH="1">
                  <a:off x="3150232" y="3492601"/>
                  <a:ext cx="12497" cy="474542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B2D5657C-9208-584A-9E31-35305552ACDF}"/>
                    </a:ext>
                  </a:extLst>
                </p:cNvPr>
                <p:cNvSpPr txBox="1"/>
                <p:nvPr/>
              </p:nvSpPr>
              <p:spPr>
                <a:xfrm flipH="1">
                  <a:off x="3858263" y="6106138"/>
                  <a:ext cx="4154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 1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70B1A6F9-C3F1-E142-B9AF-372F985FCEA3}"/>
                    </a:ext>
                  </a:extLst>
                </p:cNvPr>
                <p:cNvSpPr txBox="1"/>
                <p:nvPr/>
              </p:nvSpPr>
              <p:spPr>
                <a:xfrm flipH="1">
                  <a:off x="1113185" y="3187892"/>
                  <a:ext cx="41541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 1</a:t>
                  </a:r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C76BA611-8142-6A46-8C78-2CCF64F7FB1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89624" y="3393157"/>
                  <a:ext cx="2576347" cy="13462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03FB2061-6184-FF44-ACCC-EED9F1072F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065971" y="3381991"/>
                  <a:ext cx="0" cy="261530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2479468-F0BF-4D46-9DCB-EA15E057974E}"/>
                  </a:ext>
                </a:extLst>
              </p:cNvPr>
              <p:cNvSpPr txBox="1"/>
              <p:nvPr/>
            </p:nvSpPr>
            <p:spPr>
              <a:xfrm>
                <a:off x="9102196" y="1558709"/>
                <a:ext cx="2394373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/>
                  <a:t>Bigger is Better</a:t>
                </a:r>
              </a:p>
            </p:txBody>
          </p:sp>
        </p:grpSp>
      </p:grpSp>
      <p:sp>
        <p:nvSpPr>
          <p:cNvPr id="60" name="Right Arrow 59">
            <a:extLst>
              <a:ext uri="{FF2B5EF4-FFF2-40B4-BE49-F238E27FC236}">
                <a16:creationId xmlns:a16="http://schemas.microsoft.com/office/drawing/2014/main" id="{8D4C2A0B-63C8-F043-8E4F-7BC24E137200}"/>
              </a:ext>
            </a:extLst>
          </p:cNvPr>
          <p:cNvSpPr/>
          <p:nvPr/>
        </p:nvSpPr>
        <p:spPr>
          <a:xfrm>
            <a:off x="7945850" y="3796437"/>
            <a:ext cx="5334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itle 6">
            <a:extLst>
              <a:ext uri="{FF2B5EF4-FFF2-40B4-BE49-F238E27FC236}">
                <a16:creationId xmlns:a16="http://schemas.microsoft.com/office/drawing/2014/main" id="{2A15E869-9CA7-2245-B658-086A88F54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Maximization Measures</a:t>
            </a:r>
          </a:p>
        </p:txBody>
      </p:sp>
    </p:spTree>
    <p:extLst>
      <p:ext uri="{BB962C8B-B14F-4D97-AF65-F5344CB8AC3E}">
        <p14:creationId xmlns:p14="http://schemas.microsoft.com/office/powerpoint/2010/main" val="900548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2" grpId="0" animBg="1"/>
      <p:bldP spid="53" grpId="0" animBg="1"/>
      <p:bldP spid="54" grpId="0" animBg="1"/>
      <p:bldP spid="6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9A9B71B-16AA-3B46-845C-C07178B13A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61739"/>
              </p:ext>
            </p:extLst>
          </p:nvPr>
        </p:nvGraphicFramePr>
        <p:xfrm>
          <a:off x="242018" y="2315771"/>
          <a:ext cx="3543299" cy="26688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4029">
                  <a:extLst>
                    <a:ext uri="{9D8B030D-6E8A-4147-A177-3AD203B41FA5}">
                      <a16:colId xmlns:a16="http://schemas.microsoft.com/office/drawing/2014/main" val="3549375000"/>
                    </a:ext>
                  </a:extLst>
                </a:gridCol>
                <a:gridCol w="1221970">
                  <a:extLst>
                    <a:ext uri="{9D8B030D-6E8A-4147-A177-3AD203B41FA5}">
                      <a16:colId xmlns:a16="http://schemas.microsoft.com/office/drawing/2014/main" val="491368921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435740724"/>
                    </a:ext>
                  </a:extLst>
                </a:gridCol>
              </a:tblGrid>
              <a:tr h="840026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Predicted:</a:t>
                      </a:r>
                    </a:p>
                    <a:p>
                      <a:pPr algn="ctr"/>
                      <a:r>
                        <a:rPr lang="en-US" sz="1800" dirty="0"/>
                        <a:t>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Predicted:</a:t>
                      </a:r>
                    </a:p>
                    <a:p>
                      <a:r>
                        <a:rPr lang="en-US" sz="1800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8078330"/>
                  </a:ext>
                </a:extLst>
              </a:tr>
              <a:tr h="86994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Actual Positive (P)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True Positive (TP)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False Negative</a:t>
                      </a:r>
                    </a:p>
                    <a:p>
                      <a:r>
                        <a:rPr lang="en-US" sz="1800" dirty="0"/>
                        <a:t>(FN)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209515"/>
                  </a:ext>
                </a:extLst>
              </a:tr>
              <a:tr h="84002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Actual Negative 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False Positive (FP)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True</a:t>
                      </a:r>
                    </a:p>
                    <a:p>
                      <a:r>
                        <a:rPr lang="en-US" sz="1800" dirty="0"/>
                        <a:t>Negative</a:t>
                      </a:r>
                    </a:p>
                    <a:p>
                      <a:r>
                        <a:rPr lang="en-US" sz="1800" dirty="0"/>
                        <a:t>(TN)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84177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E30BFA3-3E6F-3B41-A547-5F0B8D0328B5}"/>
              </a:ext>
            </a:extLst>
          </p:cNvPr>
          <p:cNvSpPr txBox="1"/>
          <p:nvPr/>
        </p:nvSpPr>
        <p:spPr>
          <a:xfrm>
            <a:off x="4057099" y="2863981"/>
            <a:ext cx="4121956" cy="120032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False Negative Rate (FNR)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FNR = FN/P = FN/(TP+FN)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FNR = 1 - TPR</a:t>
            </a: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CDEE8B96-C35F-174D-8790-EDD47B20729A}"/>
              </a:ext>
            </a:extLst>
          </p:cNvPr>
          <p:cNvSpPr/>
          <p:nvPr/>
        </p:nvSpPr>
        <p:spPr>
          <a:xfrm>
            <a:off x="3581400" y="3657600"/>
            <a:ext cx="5334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00E87FC-579A-E447-B671-5C470529A5B3}"/>
              </a:ext>
            </a:extLst>
          </p:cNvPr>
          <p:cNvGrpSpPr/>
          <p:nvPr/>
        </p:nvGrpSpPr>
        <p:grpSpPr>
          <a:xfrm>
            <a:off x="8438226" y="1299216"/>
            <a:ext cx="3524982" cy="4343400"/>
            <a:chOff x="8438226" y="1299216"/>
            <a:chExt cx="3524982" cy="4343400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F173986-B397-E845-B20D-BC159072DF6E}"/>
                </a:ext>
              </a:extLst>
            </p:cNvPr>
            <p:cNvSpPr/>
            <p:nvPr/>
          </p:nvSpPr>
          <p:spPr>
            <a:xfrm>
              <a:off x="8438226" y="1299216"/>
              <a:ext cx="3524982" cy="434340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0946A808-D7E2-F64A-86AC-B25A2DDC93FB}"/>
                </a:ext>
              </a:extLst>
            </p:cNvPr>
            <p:cNvGrpSpPr/>
            <p:nvPr/>
          </p:nvGrpSpPr>
          <p:grpSpPr>
            <a:xfrm>
              <a:off x="8571783" y="2187890"/>
              <a:ext cx="3312289" cy="3287578"/>
              <a:chOff x="7047282" y="2864637"/>
              <a:chExt cx="3312289" cy="3287578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1C8FDCAA-416C-8C4E-8C0A-B385613A5688}"/>
                  </a:ext>
                </a:extLst>
              </p:cNvPr>
              <p:cNvGrpSpPr/>
              <p:nvPr/>
            </p:nvGrpSpPr>
            <p:grpSpPr>
              <a:xfrm>
                <a:off x="7391400" y="2966341"/>
                <a:ext cx="2968171" cy="2777672"/>
                <a:chOff x="6023429" y="995363"/>
                <a:chExt cx="5330371" cy="5287509"/>
              </a:xfrm>
            </p:grpSpPr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AB47E4E5-9A50-0948-B6AF-BD308E653487}"/>
                    </a:ext>
                  </a:extLst>
                </p:cNvPr>
                <p:cNvGrpSpPr/>
                <p:nvPr/>
              </p:nvGrpSpPr>
              <p:grpSpPr>
                <a:xfrm>
                  <a:off x="6023429" y="995363"/>
                  <a:ext cx="5330371" cy="5287509"/>
                  <a:chOff x="6023429" y="995363"/>
                  <a:chExt cx="5330371" cy="5287509"/>
                </a:xfrm>
              </p:grpSpPr>
              <p:grpSp>
                <p:nvGrpSpPr>
                  <p:cNvPr id="102" name="Group 101">
                    <a:extLst>
                      <a:ext uri="{FF2B5EF4-FFF2-40B4-BE49-F238E27FC236}">
                        <a16:creationId xmlns:a16="http://schemas.microsoft.com/office/drawing/2014/main" id="{995E70FC-18F8-FA45-8A42-10A9D269D98B}"/>
                      </a:ext>
                    </a:extLst>
                  </p:cNvPr>
                  <p:cNvGrpSpPr/>
                  <p:nvPr/>
                </p:nvGrpSpPr>
                <p:grpSpPr>
                  <a:xfrm>
                    <a:off x="6169152" y="995363"/>
                    <a:ext cx="5184648" cy="5181600"/>
                    <a:chOff x="2173357" y="569843"/>
                    <a:chExt cx="5184648" cy="5181600"/>
                  </a:xfrm>
                </p:grpSpPr>
                <p:cxnSp>
                  <p:nvCxnSpPr>
                    <p:cNvPr id="105" name="Straight Connector 104">
                      <a:extLst>
                        <a:ext uri="{FF2B5EF4-FFF2-40B4-BE49-F238E27FC236}">
                          <a16:creationId xmlns:a16="http://schemas.microsoft.com/office/drawing/2014/main" id="{389A94A7-42DD-684A-9567-AB6EA25A7750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3357" y="569843"/>
                      <a:ext cx="0" cy="518160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6" name="Straight Connector 105">
                      <a:extLst>
                        <a:ext uri="{FF2B5EF4-FFF2-40B4-BE49-F238E27FC236}">
                          <a16:creationId xmlns:a16="http://schemas.microsoft.com/office/drawing/2014/main" id="{EF0239D9-CFE8-8245-9033-517929354D8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173357" y="5751443"/>
                      <a:ext cx="5184648" cy="0"/>
                    </a:xfrm>
                    <a:prstGeom prst="line">
                      <a:avLst/>
                    </a:prstGeom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03" name="Straight Arrow Connector 102">
                    <a:extLst>
                      <a:ext uri="{FF2B5EF4-FFF2-40B4-BE49-F238E27FC236}">
                        <a16:creationId xmlns:a16="http://schemas.microsoft.com/office/drawing/2014/main" id="{EB51626E-C42D-054A-9EA2-480283A57268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6169152" y="6282872"/>
                    <a:ext cx="784362" cy="0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4" name="Straight Arrow Connector 103">
                    <a:extLst>
                      <a:ext uri="{FF2B5EF4-FFF2-40B4-BE49-F238E27FC236}">
                        <a16:creationId xmlns:a16="http://schemas.microsoft.com/office/drawing/2014/main" id="{5E99AA8F-22AF-ED4F-89C0-27625B1A798A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6023429" y="5390579"/>
                    <a:ext cx="0" cy="786384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9E46D67D-1757-FD4A-A428-493CF79ED0AD}"/>
                    </a:ext>
                  </a:extLst>
                </p:cNvPr>
                <p:cNvSpPr/>
                <p:nvPr/>
              </p:nvSpPr>
              <p:spPr>
                <a:xfrm>
                  <a:off x="8081913" y="3777385"/>
                  <a:ext cx="71437" cy="71437"/>
                </a:xfrm>
                <a:prstGeom prst="ellipse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E0C13996-C630-3244-8C55-135334E4E6F6}"/>
                    </a:ext>
                  </a:extLst>
                </p:cNvPr>
                <p:cNvCxnSpPr>
                  <a:stCxn id="101" idx="4"/>
                </p:cNvCxnSpPr>
                <p:nvPr/>
              </p:nvCxnSpPr>
              <p:spPr>
                <a:xfrm flipH="1" flipV="1">
                  <a:off x="7905595" y="3080092"/>
                  <a:ext cx="1" cy="931337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789392F0-2B18-8241-8368-F899C771BD11}"/>
                    </a:ext>
                  </a:extLst>
                </p:cNvPr>
                <p:cNvCxnSpPr>
                  <a:stCxn id="97" idx="2"/>
                </p:cNvCxnSpPr>
                <p:nvPr/>
              </p:nvCxnSpPr>
              <p:spPr>
                <a:xfrm flipV="1">
                  <a:off x="7034477" y="2269330"/>
                  <a:ext cx="351707" cy="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1D2E32EB-50AC-044D-B17C-E5BCB1805791}"/>
                    </a:ext>
                  </a:extLst>
                </p:cNvPr>
                <p:cNvCxnSpPr>
                  <a:stCxn id="98" idx="4"/>
                </p:cNvCxnSpPr>
                <p:nvPr/>
              </p:nvCxnSpPr>
              <p:spPr>
                <a:xfrm flipH="1" flipV="1">
                  <a:off x="7386184" y="2269330"/>
                  <a:ext cx="1" cy="59359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0C59B76B-112E-C045-85F0-174ECEA183B6}"/>
                    </a:ext>
                  </a:extLst>
                </p:cNvPr>
                <p:cNvCxnSpPr>
                  <a:stCxn id="98" idx="2"/>
                </p:cNvCxnSpPr>
                <p:nvPr/>
              </p:nvCxnSpPr>
              <p:spPr>
                <a:xfrm flipV="1">
                  <a:off x="7350466" y="2821132"/>
                  <a:ext cx="389478" cy="607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1F354A0F-0AD9-1D4C-BFD9-C7A397567453}"/>
                    </a:ext>
                  </a:extLst>
                </p:cNvPr>
                <p:cNvCxnSpPr>
                  <a:endCxn id="103" idx="4"/>
                </p:cNvCxnSpPr>
                <p:nvPr/>
              </p:nvCxnSpPr>
              <p:spPr>
                <a:xfrm>
                  <a:off x="7739944" y="2821132"/>
                  <a:ext cx="1" cy="29467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0799B8A1-42D6-DE4E-9B10-58F730257180}"/>
                    </a:ext>
                  </a:extLst>
                </p:cNvPr>
                <p:cNvCxnSpPr>
                  <a:stCxn id="103" idx="2"/>
                </p:cNvCxnSpPr>
                <p:nvPr/>
              </p:nvCxnSpPr>
              <p:spPr>
                <a:xfrm flipV="1">
                  <a:off x="7704226" y="3080092"/>
                  <a:ext cx="201369" cy="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6D1B5191-10F1-B84F-9F1F-72E87EBE4445}"/>
                    </a:ext>
                  </a:extLst>
                </p:cNvPr>
                <p:cNvCxnSpPr>
                  <a:endCxn id="101" idx="2"/>
                </p:cNvCxnSpPr>
                <p:nvPr/>
              </p:nvCxnSpPr>
              <p:spPr>
                <a:xfrm flipH="1">
                  <a:off x="7869877" y="3969442"/>
                  <a:ext cx="369810" cy="626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F17D7947-1837-5549-8DDF-3AC5401FB101}"/>
                    </a:ext>
                  </a:extLst>
                </p:cNvPr>
                <p:cNvCxnSpPr>
                  <a:endCxn id="100" idx="4"/>
                </p:cNvCxnSpPr>
                <p:nvPr/>
              </p:nvCxnSpPr>
              <p:spPr>
                <a:xfrm>
                  <a:off x="8239687" y="3969442"/>
                  <a:ext cx="1" cy="511383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1DE55F80-0D00-8B49-836D-2F9F1D96E805}"/>
                    </a:ext>
                  </a:extLst>
                </p:cNvPr>
                <p:cNvCxnSpPr>
                  <a:endCxn id="100" idx="2"/>
                </p:cNvCxnSpPr>
                <p:nvPr/>
              </p:nvCxnSpPr>
              <p:spPr>
                <a:xfrm flipH="1">
                  <a:off x="8203969" y="4445106"/>
                  <a:ext cx="698444" cy="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0CC9DC34-B571-A84A-8F43-199100127BE9}"/>
                    </a:ext>
                  </a:extLst>
                </p:cNvPr>
                <p:cNvCxnSpPr>
                  <a:endCxn id="99" idx="4"/>
                </p:cNvCxnSpPr>
                <p:nvPr/>
              </p:nvCxnSpPr>
              <p:spPr>
                <a:xfrm>
                  <a:off x="8902413" y="4445106"/>
                  <a:ext cx="1" cy="232708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1D8AE083-D2AD-5240-A3F0-BAD9895C351D}"/>
                    </a:ext>
                  </a:extLst>
                </p:cNvPr>
                <p:cNvCxnSpPr>
                  <a:stCxn id="99" idx="2"/>
                </p:cNvCxnSpPr>
                <p:nvPr/>
              </p:nvCxnSpPr>
              <p:spPr>
                <a:xfrm flipV="1">
                  <a:off x="8866695" y="4642095"/>
                  <a:ext cx="360397" cy="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Straight Connector 79">
                  <a:extLst>
                    <a:ext uri="{FF2B5EF4-FFF2-40B4-BE49-F238E27FC236}">
                      <a16:creationId xmlns:a16="http://schemas.microsoft.com/office/drawing/2014/main" id="{0E67476D-2C3F-6C40-A02E-77AF98A5985C}"/>
                    </a:ext>
                  </a:extLst>
                </p:cNvPr>
                <p:cNvCxnSpPr>
                  <a:stCxn id="104" idx="4"/>
                </p:cNvCxnSpPr>
                <p:nvPr/>
              </p:nvCxnSpPr>
              <p:spPr>
                <a:xfrm flipH="1" flipV="1">
                  <a:off x="9227092" y="4642095"/>
                  <a:ext cx="1" cy="64551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9D9330AC-7433-CF47-9274-2E32F53C0C7F}"/>
                    </a:ext>
                  </a:extLst>
                </p:cNvPr>
                <p:cNvCxnSpPr>
                  <a:endCxn id="104" idx="2"/>
                </p:cNvCxnSpPr>
                <p:nvPr/>
              </p:nvCxnSpPr>
              <p:spPr>
                <a:xfrm flipH="1">
                  <a:off x="9191374" y="5251895"/>
                  <a:ext cx="416719" cy="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BFCDDF3A-625B-B54D-B329-AA30FAE17CAF}"/>
                    </a:ext>
                  </a:extLst>
                </p:cNvPr>
                <p:cNvCxnSpPr>
                  <a:stCxn id="105" idx="4"/>
                </p:cNvCxnSpPr>
                <p:nvPr/>
              </p:nvCxnSpPr>
              <p:spPr>
                <a:xfrm flipH="1" flipV="1">
                  <a:off x="9608093" y="5251895"/>
                  <a:ext cx="1" cy="32467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7D03FC43-C8D1-8A4D-BDB7-F868FB34631D}"/>
                    </a:ext>
                  </a:extLst>
                </p:cNvPr>
                <p:cNvCxnSpPr>
                  <a:endCxn id="105" idx="2"/>
                </p:cNvCxnSpPr>
                <p:nvPr/>
              </p:nvCxnSpPr>
              <p:spPr>
                <a:xfrm flipH="1">
                  <a:off x="9572375" y="5540855"/>
                  <a:ext cx="1781425" cy="1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C9F5B78B-59AF-4446-93C1-C4C06D5EC248}"/>
                    </a:ext>
                  </a:extLst>
                </p:cNvPr>
                <p:cNvCxnSpPr>
                  <a:stCxn id="97" idx="4"/>
                </p:cNvCxnSpPr>
                <p:nvPr/>
              </p:nvCxnSpPr>
              <p:spPr>
                <a:xfrm flipH="1" flipV="1">
                  <a:off x="7070195" y="1058275"/>
                  <a:ext cx="1" cy="1246774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AEB7F819-3414-BA42-AF39-3EC4B7F61D01}"/>
                    </a:ext>
                  </a:extLst>
                </p:cNvPr>
                <p:cNvSpPr/>
                <p:nvPr/>
              </p:nvSpPr>
              <p:spPr>
                <a:xfrm>
                  <a:off x="9142251" y="1241874"/>
                  <a:ext cx="71437" cy="71437"/>
                </a:xfrm>
                <a:prstGeom prst="ellipse">
                  <a:avLst/>
                </a:prstGeom>
                <a:solidFill>
                  <a:schemeClr val="tx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1C16B080-784E-184A-B991-0BC551D53745}"/>
                    </a:ext>
                  </a:extLst>
                </p:cNvPr>
                <p:cNvSpPr/>
                <p:nvPr/>
              </p:nvSpPr>
              <p:spPr>
                <a:xfrm>
                  <a:off x="8194739" y="1524000"/>
                  <a:ext cx="71437" cy="71437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7" name="Oval 86">
                  <a:extLst>
                    <a:ext uri="{FF2B5EF4-FFF2-40B4-BE49-F238E27FC236}">
                      <a16:creationId xmlns:a16="http://schemas.microsoft.com/office/drawing/2014/main" id="{347ECBDA-B234-A24B-9D8E-B23552C3BF2F}"/>
                    </a:ext>
                  </a:extLst>
                </p:cNvPr>
                <p:cNvSpPr/>
                <p:nvPr/>
              </p:nvSpPr>
              <p:spPr>
                <a:xfrm>
                  <a:off x="9070814" y="3746849"/>
                  <a:ext cx="71437" cy="71437"/>
                </a:xfrm>
                <a:prstGeom prst="ellipse">
                  <a:avLst/>
                </a:prstGeom>
                <a:solidFill>
                  <a:schemeClr val="accent6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Oval 87">
                  <a:extLst>
                    <a:ext uri="{FF2B5EF4-FFF2-40B4-BE49-F238E27FC236}">
                      <a16:creationId xmlns:a16="http://schemas.microsoft.com/office/drawing/2014/main" id="{4097E441-C7AB-234C-8692-2E92E89A8D36}"/>
                    </a:ext>
                  </a:extLst>
                </p:cNvPr>
                <p:cNvSpPr/>
                <p:nvPr/>
              </p:nvSpPr>
              <p:spPr>
                <a:xfrm>
                  <a:off x="9608093" y="3007799"/>
                  <a:ext cx="71437" cy="71437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Oval 88">
                  <a:extLst>
                    <a:ext uri="{FF2B5EF4-FFF2-40B4-BE49-F238E27FC236}">
                      <a16:creationId xmlns:a16="http://schemas.microsoft.com/office/drawing/2014/main" id="{C6D0C9FB-B3FC-4849-80F3-16D4D897A73A}"/>
                    </a:ext>
                  </a:extLst>
                </p:cNvPr>
                <p:cNvSpPr/>
                <p:nvPr/>
              </p:nvSpPr>
              <p:spPr>
                <a:xfrm>
                  <a:off x="8548570" y="2864746"/>
                  <a:ext cx="71437" cy="71437"/>
                </a:xfrm>
                <a:prstGeom prst="ellipse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7D34DC88-B4A2-D84C-9AAC-72AF2A07E2A7}"/>
                    </a:ext>
                  </a:extLst>
                </p:cNvPr>
                <p:cNvSpPr/>
                <p:nvPr/>
              </p:nvSpPr>
              <p:spPr>
                <a:xfrm>
                  <a:off x="9310152" y="2149178"/>
                  <a:ext cx="71437" cy="71437"/>
                </a:xfrm>
                <a:prstGeom prst="ellipse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9AB2C03D-FC07-1345-BEBB-66E627D59CED}"/>
                    </a:ext>
                  </a:extLst>
                </p:cNvPr>
                <p:cNvSpPr/>
                <p:nvPr/>
              </p:nvSpPr>
              <p:spPr>
                <a:xfrm>
                  <a:off x="8349520" y="2330761"/>
                  <a:ext cx="71437" cy="71437"/>
                </a:xfrm>
                <a:prstGeom prst="ellipse">
                  <a:avLst/>
                </a:prstGeom>
                <a:solidFill>
                  <a:schemeClr val="accent6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88D8DF2C-A671-9143-974F-04ECAE606915}"/>
                    </a:ext>
                  </a:extLst>
                </p:cNvPr>
                <p:cNvSpPr/>
                <p:nvPr/>
              </p:nvSpPr>
              <p:spPr>
                <a:xfrm>
                  <a:off x="9982200" y="4373669"/>
                  <a:ext cx="71437" cy="71437"/>
                </a:xfrm>
                <a:prstGeom prst="ellipse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7A849EF0-0426-264F-B942-076081AB96FA}"/>
                    </a:ext>
                  </a:extLst>
                </p:cNvPr>
                <p:cNvSpPr/>
                <p:nvPr/>
              </p:nvSpPr>
              <p:spPr>
                <a:xfrm>
                  <a:off x="10515600" y="4902517"/>
                  <a:ext cx="71437" cy="71437"/>
                </a:xfrm>
                <a:prstGeom prst="ellipse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BD33D0D3-DFCE-2C43-9F4F-6A0A4B4916E0}"/>
                    </a:ext>
                  </a:extLst>
                </p:cNvPr>
                <p:cNvSpPr/>
                <p:nvPr/>
              </p:nvSpPr>
              <p:spPr>
                <a:xfrm>
                  <a:off x="7034477" y="2233612"/>
                  <a:ext cx="71437" cy="71437"/>
                </a:xfrm>
                <a:prstGeom prst="ellipse">
                  <a:avLst/>
                </a:prstGeom>
                <a:solidFill>
                  <a:schemeClr val="tx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3F53EFFA-67B4-284B-B0DB-1994EEC078E9}"/>
                    </a:ext>
                  </a:extLst>
                </p:cNvPr>
                <p:cNvSpPr/>
                <p:nvPr/>
              </p:nvSpPr>
              <p:spPr>
                <a:xfrm>
                  <a:off x="7350466" y="2791492"/>
                  <a:ext cx="71437" cy="71437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8F149298-99E3-9A46-BB79-3D53B0A1DCD9}"/>
                    </a:ext>
                  </a:extLst>
                </p:cNvPr>
                <p:cNvSpPr/>
                <p:nvPr/>
              </p:nvSpPr>
              <p:spPr>
                <a:xfrm>
                  <a:off x="8866695" y="4606377"/>
                  <a:ext cx="71437" cy="71437"/>
                </a:xfrm>
                <a:prstGeom prst="ellipse">
                  <a:avLst/>
                </a:prstGeom>
                <a:solidFill>
                  <a:schemeClr val="accent6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ECE9F5C8-2794-664F-9527-42AC7598F01C}"/>
                    </a:ext>
                  </a:extLst>
                </p:cNvPr>
                <p:cNvSpPr/>
                <p:nvPr/>
              </p:nvSpPr>
              <p:spPr>
                <a:xfrm>
                  <a:off x="8203969" y="4409388"/>
                  <a:ext cx="71437" cy="71437"/>
                </a:xfrm>
                <a:prstGeom prst="ellipse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Oval 97">
                  <a:extLst>
                    <a:ext uri="{FF2B5EF4-FFF2-40B4-BE49-F238E27FC236}">
                      <a16:creationId xmlns:a16="http://schemas.microsoft.com/office/drawing/2014/main" id="{C991358C-4E52-0943-B4FA-C3D21EB93D96}"/>
                    </a:ext>
                  </a:extLst>
                </p:cNvPr>
                <p:cNvSpPr/>
                <p:nvPr/>
              </p:nvSpPr>
              <p:spPr>
                <a:xfrm>
                  <a:off x="7704226" y="3044374"/>
                  <a:ext cx="71437" cy="71437"/>
                </a:xfrm>
                <a:prstGeom prst="ellipse">
                  <a:avLst/>
                </a:prstGeom>
                <a:solidFill>
                  <a:schemeClr val="accent6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9" name="Oval 98">
                  <a:extLst>
                    <a:ext uri="{FF2B5EF4-FFF2-40B4-BE49-F238E27FC236}">
                      <a16:creationId xmlns:a16="http://schemas.microsoft.com/office/drawing/2014/main" id="{0EC0934E-D726-C44D-81C6-949E9BB5F5AC}"/>
                    </a:ext>
                  </a:extLst>
                </p:cNvPr>
                <p:cNvSpPr/>
                <p:nvPr/>
              </p:nvSpPr>
              <p:spPr>
                <a:xfrm>
                  <a:off x="9191374" y="5216177"/>
                  <a:ext cx="71437" cy="71437"/>
                </a:xfrm>
                <a:prstGeom prst="ellipse">
                  <a:avLst/>
                </a:prstGeom>
                <a:solidFill>
                  <a:schemeClr val="accent2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74E24D6B-F061-8849-A762-47D6C96D0BF3}"/>
                    </a:ext>
                  </a:extLst>
                </p:cNvPr>
                <p:cNvSpPr/>
                <p:nvPr/>
              </p:nvSpPr>
              <p:spPr>
                <a:xfrm>
                  <a:off x="9572375" y="5505137"/>
                  <a:ext cx="71437" cy="71437"/>
                </a:xfrm>
                <a:prstGeom prst="ellipse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28758FAD-DDD2-494A-A515-368A52A6961B}"/>
                    </a:ext>
                  </a:extLst>
                </p:cNvPr>
                <p:cNvSpPr/>
                <p:nvPr/>
              </p:nvSpPr>
              <p:spPr>
                <a:xfrm>
                  <a:off x="7869877" y="3939992"/>
                  <a:ext cx="71437" cy="71437"/>
                </a:xfrm>
                <a:prstGeom prst="ellipse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DCD57F69-7B55-5042-9304-02FA7FFA1C6F}"/>
                  </a:ext>
                </a:extLst>
              </p:cNvPr>
              <p:cNvSpPr txBox="1"/>
              <p:nvPr/>
            </p:nvSpPr>
            <p:spPr>
              <a:xfrm rot="16200000">
                <a:off x="5966248" y="4330090"/>
                <a:ext cx="253139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FPR – False Positive Rate 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F5124AF7-1F2E-EE44-874E-98C8AE40B0CD}"/>
                  </a:ext>
                </a:extLst>
              </p:cNvPr>
              <p:cNvSpPr txBox="1"/>
              <p:nvPr/>
            </p:nvSpPr>
            <p:spPr>
              <a:xfrm flipH="1">
                <a:off x="9919958" y="5782883"/>
                <a:ext cx="4154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1</a:t>
                </a: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5247520D-58E9-EE42-84AF-94FA0DEE9C2E}"/>
                  </a:ext>
                </a:extLst>
              </p:cNvPr>
              <p:cNvSpPr txBox="1"/>
              <p:nvPr/>
            </p:nvSpPr>
            <p:spPr>
              <a:xfrm flipH="1">
                <a:off x="7174880" y="2864637"/>
                <a:ext cx="41541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 1</a:t>
                </a: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17DC1988-8B9F-254A-A03D-4DD763CD79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551319" y="3069902"/>
                <a:ext cx="2576347" cy="134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5A9260EA-09BB-694D-9B09-22CBFC2A4EF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127666" y="3058736"/>
                <a:ext cx="0" cy="26153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CAE4E4A5-CA96-0949-AF2E-E015D7E414A4}"/>
                </a:ext>
              </a:extLst>
            </p:cNvPr>
            <p:cNvSpPr txBox="1"/>
            <p:nvPr/>
          </p:nvSpPr>
          <p:spPr>
            <a:xfrm>
              <a:off x="8990857" y="1559708"/>
              <a:ext cx="25671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Smaller is Better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74C7BAEA-01FC-B644-B074-343A2C3F5B5B}"/>
                </a:ext>
              </a:extLst>
            </p:cNvPr>
            <p:cNvSpPr txBox="1"/>
            <p:nvPr/>
          </p:nvSpPr>
          <p:spPr>
            <a:xfrm flipH="1">
              <a:off x="8868481" y="5158177"/>
              <a:ext cx="27044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FNR  - False negative Rate</a:t>
              </a:r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69426320-26E1-FA49-9E3D-6C6A5FA54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Minimization Measures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D78EE51D-D820-534A-83A3-13B69C214192}"/>
              </a:ext>
            </a:extLst>
          </p:cNvPr>
          <p:cNvSpPr txBox="1"/>
          <p:nvPr/>
        </p:nvSpPr>
        <p:spPr>
          <a:xfrm>
            <a:off x="4045081" y="4083074"/>
            <a:ext cx="4121956" cy="15696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Fallout or False Positive Rate (FPR)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FPR = FP/N = TN/(FP+TN)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FPR = 1 – TNR = 1 - SPC</a:t>
            </a:r>
          </a:p>
        </p:txBody>
      </p:sp>
      <p:sp>
        <p:nvSpPr>
          <p:cNvPr id="54" name="Right Arrow 53">
            <a:extLst>
              <a:ext uri="{FF2B5EF4-FFF2-40B4-BE49-F238E27FC236}">
                <a16:creationId xmlns:a16="http://schemas.microsoft.com/office/drawing/2014/main" id="{66A7588B-60C2-684E-BAFE-95BC76F05387}"/>
              </a:ext>
            </a:extLst>
          </p:cNvPr>
          <p:cNvSpPr/>
          <p:nvPr/>
        </p:nvSpPr>
        <p:spPr>
          <a:xfrm>
            <a:off x="3583151" y="4572000"/>
            <a:ext cx="5334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8D4C2A0B-63C8-F043-8E4F-7BC24E137200}"/>
              </a:ext>
            </a:extLst>
          </p:cNvPr>
          <p:cNvSpPr/>
          <p:nvPr/>
        </p:nvSpPr>
        <p:spPr>
          <a:xfrm>
            <a:off x="7891695" y="3892574"/>
            <a:ext cx="5334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94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3" grpId="0" animBg="1"/>
      <p:bldP spid="109" grpId="0" animBg="1"/>
      <p:bldP spid="54" grpId="0" animBg="1"/>
      <p:bldP spid="6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9A9B71B-16AA-3B46-845C-C07178B13A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2943382"/>
              </p:ext>
            </p:extLst>
          </p:nvPr>
        </p:nvGraphicFramePr>
        <p:xfrm>
          <a:off x="4457701" y="359844"/>
          <a:ext cx="3543299" cy="26688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4029">
                  <a:extLst>
                    <a:ext uri="{9D8B030D-6E8A-4147-A177-3AD203B41FA5}">
                      <a16:colId xmlns:a16="http://schemas.microsoft.com/office/drawing/2014/main" val="3549375000"/>
                    </a:ext>
                  </a:extLst>
                </a:gridCol>
                <a:gridCol w="1221970">
                  <a:extLst>
                    <a:ext uri="{9D8B030D-6E8A-4147-A177-3AD203B41FA5}">
                      <a16:colId xmlns:a16="http://schemas.microsoft.com/office/drawing/2014/main" val="491368921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435740724"/>
                    </a:ext>
                  </a:extLst>
                </a:gridCol>
              </a:tblGrid>
              <a:tr h="840026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Predicted:</a:t>
                      </a:r>
                    </a:p>
                    <a:p>
                      <a:pPr algn="ctr"/>
                      <a:r>
                        <a:rPr lang="en-US" sz="1800" dirty="0"/>
                        <a:t>Positive</a:t>
                      </a:r>
                    </a:p>
                  </a:txBody>
                  <a:tcP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Predicted:</a:t>
                      </a:r>
                    </a:p>
                    <a:p>
                      <a:r>
                        <a:rPr lang="en-US" sz="1800" dirty="0"/>
                        <a:t>Negative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8078330"/>
                  </a:ext>
                </a:extLst>
              </a:tr>
              <a:tr h="869945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Actual Positive (P)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True Positive (TP)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False Negative</a:t>
                      </a:r>
                    </a:p>
                    <a:p>
                      <a:r>
                        <a:rPr lang="en-US" sz="1800" dirty="0"/>
                        <a:t>(FN)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209515"/>
                  </a:ext>
                </a:extLst>
              </a:tr>
              <a:tr h="840026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Actual Negative 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False Positive (FP)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True</a:t>
                      </a:r>
                    </a:p>
                    <a:p>
                      <a:r>
                        <a:rPr lang="en-US" sz="1800" dirty="0"/>
                        <a:t>Negative</a:t>
                      </a:r>
                    </a:p>
                    <a:p>
                      <a:r>
                        <a:rPr lang="en-US" sz="1800" dirty="0"/>
                        <a:t>(TN)</a:t>
                      </a: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841774"/>
                  </a:ext>
                </a:extLst>
              </a:tr>
            </a:tbl>
          </a:graphicData>
        </a:graphic>
      </p:graphicFrame>
      <p:sp>
        <p:nvSpPr>
          <p:cNvPr id="54" name="Right Arrow 53">
            <a:extLst>
              <a:ext uri="{FF2B5EF4-FFF2-40B4-BE49-F238E27FC236}">
                <a16:creationId xmlns:a16="http://schemas.microsoft.com/office/drawing/2014/main" id="{66A7588B-60C2-684E-BAFE-95BC76F05387}"/>
              </a:ext>
            </a:extLst>
          </p:cNvPr>
          <p:cNvSpPr/>
          <p:nvPr/>
        </p:nvSpPr>
        <p:spPr>
          <a:xfrm rot="9058560" flipV="1">
            <a:off x="3933501" y="3489532"/>
            <a:ext cx="1839369" cy="3930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28DB36A-3AF9-6D43-BBE1-86316822AAD0}"/>
              </a:ext>
            </a:extLst>
          </p:cNvPr>
          <p:cNvSpPr txBox="1"/>
          <p:nvPr/>
        </p:nvSpPr>
        <p:spPr>
          <a:xfrm>
            <a:off x="264200" y="3528153"/>
            <a:ext cx="3661178" cy="304698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Precision or Positive Predictive Value (PPV)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PPV = TP / (TP + FP)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Bigger is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False Discovery Rate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FDR = FP/(TP + FP)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FDR = 1 - PPV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Smaller is better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B4F97058-9F18-0A47-B9E5-3F0245290431}"/>
              </a:ext>
            </a:extLst>
          </p:cNvPr>
          <p:cNvSpPr txBox="1"/>
          <p:nvPr/>
        </p:nvSpPr>
        <p:spPr>
          <a:xfrm>
            <a:off x="4433731" y="4343400"/>
            <a:ext cx="3695700" cy="156966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Negative Predictive Value (NPV)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NPV = TN / (TN + FN)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Bigger is better</a:t>
            </a:r>
          </a:p>
        </p:txBody>
      </p:sp>
      <p:sp>
        <p:nvSpPr>
          <p:cNvPr id="110" name="Right Arrow 109">
            <a:extLst>
              <a:ext uri="{FF2B5EF4-FFF2-40B4-BE49-F238E27FC236}">
                <a16:creationId xmlns:a16="http://schemas.microsoft.com/office/drawing/2014/main" id="{FDB70CF1-C09E-9E46-9F8F-1F936F7C75A3}"/>
              </a:ext>
            </a:extLst>
          </p:cNvPr>
          <p:cNvSpPr/>
          <p:nvPr/>
        </p:nvSpPr>
        <p:spPr>
          <a:xfrm rot="5400000">
            <a:off x="6579687" y="3517061"/>
            <a:ext cx="1223692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2E434DC-C18E-5B47-9684-0CD867F5778A}"/>
              </a:ext>
            </a:extLst>
          </p:cNvPr>
          <p:cNvSpPr txBox="1"/>
          <p:nvPr/>
        </p:nvSpPr>
        <p:spPr>
          <a:xfrm>
            <a:off x="8382000" y="3719168"/>
            <a:ext cx="3661178" cy="19389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Accuracy (ACC)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ACC = (TP+TN) / (P+N)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ACC = (TP+TN) / ( TP + FP + FN + TN)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 Bigger is better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751015-275F-694B-BD74-9BF93DCC6BC6}"/>
              </a:ext>
            </a:extLst>
          </p:cNvPr>
          <p:cNvSpPr/>
          <p:nvPr/>
        </p:nvSpPr>
        <p:spPr>
          <a:xfrm>
            <a:off x="5537201" y="1223412"/>
            <a:ext cx="1206499" cy="8289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1F3CC4A-A3E5-3A4C-B5D8-74D8088772ED}"/>
              </a:ext>
            </a:extLst>
          </p:cNvPr>
          <p:cNvSpPr/>
          <p:nvPr/>
        </p:nvSpPr>
        <p:spPr>
          <a:xfrm>
            <a:off x="6743700" y="2052320"/>
            <a:ext cx="1257300" cy="97635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ight Arrow 117">
            <a:extLst>
              <a:ext uri="{FF2B5EF4-FFF2-40B4-BE49-F238E27FC236}">
                <a16:creationId xmlns:a16="http://schemas.microsoft.com/office/drawing/2014/main" id="{3EB9442F-8750-2E45-B5FF-04386EB5C9C6}"/>
              </a:ext>
            </a:extLst>
          </p:cNvPr>
          <p:cNvSpPr/>
          <p:nvPr/>
        </p:nvSpPr>
        <p:spPr>
          <a:xfrm rot="3090750" flipV="1">
            <a:off x="7920876" y="3179612"/>
            <a:ext cx="684812" cy="3930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Title 6">
            <a:extLst>
              <a:ext uri="{FF2B5EF4-FFF2-40B4-BE49-F238E27FC236}">
                <a16:creationId xmlns:a16="http://schemas.microsoft.com/office/drawing/2014/main" id="{5EACE1CA-1D23-1E47-B50A-134A46D9B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912" y="335851"/>
            <a:ext cx="3458747" cy="1492949"/>
          </a:xfrm>
        </p:spPr>
        <p:txBody>
          <a:bodyPr/>
          <a:lstStyle/>
          <a:p>
            <a:r>
              <a:rPr lang="en-US" dirty="0"/>
              <a:t>Other  Measures</a:t>
            </a:r>
          </a:p>
        </p:txBody>
      </p:sp>
    </p:spTree>
    <p:extLst>
      <p:ext uri="{BB962C8B-B14F-4D97-AF65-F5344CB8AC3E}">
        <p14:creationId xmlns:p14="http://schemas.microsoft.com/office/powerpoint/2010/main" val="647313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62" grpId="0" animBg="1"/>
      <p:bldP spid="109" grpId="0" animBg="1"/>
      <p:bldP spid="110" grpId="0" animBg="1"/>
      <p:bldP spid="112" grpId="0" animBg="1"/>
      <p:bldP spid="8" grpId="0" animBg="1"/>
      <p:bldP spid="116" grpId="0" animBg="1"/>
      <p:bldP spid="1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74620-C972-A345-98D8-DEC4DF8FE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from Class Population:</a:t>
            </a:r>
            <a:br>
              <a:rPr lang="en-US" dirty="0"/>
            </a:br>
            <a:r>
              <a:rPr lang="en-US" dirty="0"/>
              <a:t>     Python Versus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0F1C7-C7FA-E844-9648-D708306BA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4521E4-3441-324C-982F-4D046599A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784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2590800" y="1371600"/>
            <a:ext cx="3962399" cy="534987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3962400" y="3085005"/>
            <a:ext cx="2452352" cy="3276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/>
          </p:nvPr>
        </p:nvGraphicFramePr>
        <p:xfrm>
          <a:off x="685800" y="1524000"/>
          <a:ext cx="5410200" cy="5197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Scope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ADD0DC32-A0FA-4840-814E-44A23BCB5E9B}"/>
              </a:ext>
            </a:extLst>
          </p:cNvPr>
          <p:cNvSpPr/>
          <p:nvPr/>
        </p:nvSpPr>
        <p:spPr>
          <a:xfrm rot="10572733">
            <a:off x="6262352" y="4095490"/>
            <a:ext cx="3048000" cy="990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700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Space</a:t>
            </a:r>
          </a:p>
        </p:txBody>
      </p:sp>
      <p:grpSp>
        <p:nvGrpSpPr>
          <p:cNvPr id="66" name="Group 65"/>
          <p:cNvGrpSpPr/>
          <p:nvPr/>
        </p:nvGrpSpPr>
        <p:grpSpPr>
          <a:xfrm>
            <a:off x="6023429" y="1018075"/>
            <a:ext cx="5330371" cy="5287509"/>
            <a:chOff x="6023429" y="995363"/>
            <a:chExt cx="5330371" cy="5287509"/>
          </a:xfrm>
        </p:grpSpPr>
        <p:grpSp>
          <p:nvGrpSpPr>
            <p:cNvPr id="32" name="Group 31"/>
            <p:cNvGrpSpPr/>
            <p:nvPr/>
          </p:nvGrpSpPr>
          <p:grpSpPr>
            <a:xfrm>
              <a:off x="6023429" y="995363"/>
              <a:ext cx="5330371" cy="5287509"/>
              <a:chOff x="6023429" y="995363"/>
              <a:chExt cx="5330371" cy="5287509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6169152" y="995363"/>
                <a:ext cx="5184648" cy="5181600"/>
                <a:chOff x="2173357" y="569843"/>
                <a:chExt cx="5184648" cy="5181600"/>
              </a:xfrm>
            </p:grpSpPr>
            <p:cxnSp>
              <p:nvCxnSpPr>
                <p:cNvPr id="55" name="Straight Connector 54"/>
                <p:cNvCxnSpPr/>
                <p:nvPr/>
              </p:nvCxnSpPr>
              <p:spPr>
                <a:xfrm>
                  <a:off x="2173357" y="569843"/>
                  <a:ext cx="0" cy="518160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>
                <a:xfrm>
                  <a:off x="2173357" y="5751443"/>
                  <a:ext cx="5184648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3" name="Straight Arrow Connector 42"/>
              <p:cNvCxnSpPr/>
              <p:nvPr/>
            </p:nvCxnSpPr>
            <p:spPr>
              <a:xfrm flipH="1">
                <a:off x="6169152" y="6282872"/>
                <a:ext cx="78436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 flipH="1">
                <a:off x="6023429" y="5390579"/>
                <a:ext cx="0" cy="7863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Oval 32"/>
            <p:cNvSpPr/>
            <p:nvPr/>
          </p:nvSpPr>
          <p:spPr>
            <a:xfrm>
              <a:off x="7034477" y="2233612"/>
              <a:ext cx="71437" cy="71437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7350466" y="2791492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8866695" y="4606377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8203969" y="4409388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7869877" y="3939992"/>
              <a:ext cx="71437" cy="71437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8081913" y="3777385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7704226" y="3044374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9191374" y="5216177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9572375" y="5505137"/>
              <a:ext cx="71437" cy="71437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9142251" y="1241874"/>
              <a:ext cx="71437" cy="71437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8194739" y="1524000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9070814" y="3746849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9608093" y="3007799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8548570" y="2864746"/>
              <a:ext cx="71437" cy="71437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9310152" y="2149178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8349520" y="2330761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9982200" y="4373669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10515600" y="4902517"/>
              <a:ext cx="71437" cy="71437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Content Placeholder 5"/>
          <p:cNvSpPr>
            <a:spLocks noGrp="1"/>
          </p:cNvSpPr>
          <p:nvPr>
            <p:ph sz="half" idx="1"/>
          </p:nvPr>
        </p:nvSpPr>
        <p:spPr>
          <a:xfrm>
            <a:off x="635563" y="1758156"/>
            <a:ext cx="5181600" cy="4351338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Each individual is evaluated using objective functions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Mean squared error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Cost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Complexity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True positive rate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/>
              <a:t>False positive rate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err="1"/>
              <a:t>Etc</a:t>
            </a:r>
            <a:r>
              <a:rPr lang="en-US" sz="2000" dirty="0"/>
              <a:t>…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Objective scores give each individual a point in objective space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This may be referred to as the </a:t>
            </a:r>
            <a:r>
              <a:rPr lang="en-US" sz="2400" dirty="0">
                <a:solidFill>
                  <a:schemeClr val="accent2"/>
                </a:solidFill>
              </a:rPr>
              <a:t>phenotype</a:t>
            </a:r>
            <a:r>
              <a:rPr lang="en-US" sz="2400" dirty="0"/>
              <a:t> of the individual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Examples are shown with two objectives, but all techniques we will discuss are extensible to N objectives</a:t>
            </a:r>
            <a:endParaRPr lang="en-US" dirty="0"/>
          </a:p>
        </p:txBody>
      </p:sp>
      <p:sp>
        <p:nvSpPr>
          <p:cNvPr id="68" name="Slide Number Placeholder 6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16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963240" y="6183868"/>
            <a:ext cx="1243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 1</a:t>
            </a:r>
          </a:p>
        </p:txBody>
      </p:sp>
      <p:sp>
        <p:nvSpPr>
          <p:cNvPr id="31" name="TextBox 30"/>
          <p:cNvSpPr txBox="1"/>
          <p:nvPr/>
        </p:nvSpPr>
        <p:spPr>
          <a:xfrm rot="16200000">
            <a:off x="5362681" y="4584108"/>
            <a:ext cx="1243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 2</a:t>
            </a:r>
          </a:p>
        </p:txBody>
      </p:sp>
    </p:spTree>
    <p:extLst>
      <p:ext uri="{BB962C8B-B14F-4D97-AF65-F5344CB8AC3E}">
        <p14:creationId xmlns:p14="http://schemas.microsoft.com/office/powerpoint/2010/main" val="96426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roup 156"/>
          <p:cNvGrpSpPr/>
          <p:nvPr/>
        </p:nvGrpSpPr>
        <p:grpSpPr>
          <a:xfrm>
            <a:off x="6023429" y="995363"/>
            <a:ext cx="5330371" cy="5287509"/>
            <a:chOff x="6023429" y="995363"/>
            <a:chExt cx="5330371" cy="5287509"/>
          </a:xfrm>
        </p:grpSpPr>
        <p:grpSp>
          <p:nvGrpSpPr>
            <p:cNvPr id="32" name="Group 31"/>
            <p:cNvGrpSpPr/>
            <p:nvPr/>
          </p:nvGrpSpPr>
          <p:grpSpPr>
            <a:xfrm>
              <a:off x="6023429" y="995363"/>
              <a:ext cx="5330371" cy="5287509"/>
              <a:chOff x="6023429" y="995363"/>
              <a:chExt cx="5330371" cy="5287509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6169152" y="995363"/>
                <a:ext cx="5184648" cy="5181600"/>
                <a:chOff x="2173357" y="569843"/>
                <a:chExt cx="5184648" cy="5181600"/>
              </a:xfrm>
            </p:grpSpPr>
            <p:cxnSp>
              <p:nvCxnSpPr>
                <p:cNvPr id="55" name="Straight Connector 54"/>
                <p:cNvCxnSpPr/>
                <p:nvPr/>
              </p:nvCxnSpPr>
              <p:spPr>
                <a:xfrm>
                  <a:off x="2173357" y="569843"/>
                  <a:ext cx="0" cy="518160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>
                <a:xfrm>
                  <a:off x="2173357" y="5751443"/>
                  <a:ext cx="5184648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3" name="Straight Arrow Connector 42"/>
              <p:cNvCxnSpPr/>
              <p:nvPr/>
            </p:nvCxnSpPr>
            <p:spPr>
              <a:xfrm flipH="1">
                <a:off x="6169152" y="6282872"/>
                <a:ext cx="78436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 flipH="1">
                <a:off x="6023429" y="5390579"/>
                <a:ext cx="0" cy="7863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Oval 37"/>
            <p:cNvSpPr/>
            <p:nvPr/>
          </p:nvSpPr>
          <p:spPr>
            <a:xfrm>
              <a:off x="8081913" y="3777385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/>
            <p:cNvCxnSpPr>
              <a:stCxn id="37" idx="4"/>
            </p:cNvCxnSpPr>
            <p:nvPr/>
          </p:nvCxnSpPr>
          <p:spPr>
            <a:xfrm flipH="1" flipV="1">
              <a:off x="7905595" y="3080092"/>
              <a:ext cx="1" cy="93133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33" idx="2"/>
            </p:cNvCxnSpPr>
            <p:nvPr/>
          </p:nvCxnSpPr>
          <p:spPr>
            <a:xfrm flipV="1">
              <a:off x="7034477" y="2269330"/>
              <a:ext cx="351707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>
              <a:stCxn id="34" idx="4"/>
            </p:cNvCxnSpPr>
            <p:nvPr/>
          </p:nvCxnSpPr>
          <p:spPr>
            <a:xfrm flipH="1" flipV="1">
              <a:off x="7386184" y="2269330"/>
              <a:ext cx="1" cy="59359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34" idx="2"/>
            </p:cNvCxnSpPr>
            <p:nvPr/>
          </p:nvCxnSpPr>
          <p:spPr>
            <a:xfrm flipV="1">
              <a:off x="7350466" y="2821132"/>
              <a:ext cx="389478" cy="60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>
              <a:endCxn id="39" idx="4"/>
            </p:cNvCxnSpPr>
            <p:nvPr/>
          </p:nvCxnSpPr>
          <p:spPr>
            <a:xfrm>
              <a:off x="7739944" y="2821132"/>
              <a:ext cx="1" cy="2946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>
              <a:stCxn id="39" idx="2"/>
            </p:cNvCxnSpPr>
            <p:nvPr/>
          </p:nvCxnSpPr>
          <p:spPr>
            <a:xfrm flipV="1">
              <a:off x="7704226" y="3080092"/>
              <a:ext cx="20136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>
              <a:endCxn id="37" idx="2"/>
            </p:cNvCxnSpPr>
            <p:nvPr/>
          </p:nvCxnSpPr>
          <p:spPr>
            <a:xfrm flipH="1">
              <a:off x="7869877" y="3969442"/>
              <a:ext cx="369810" cy="62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>
              <a:endCxn id="36" idx="4"/>
            </p:cNvCxnSpPr>
            <p:nvPr/>
          </p:nvCxnSpPr>
          <p:spPr>
            <a:xfrm>
              <a:off x="8239687" y="3969442"/>
              <a:ext cx="1" cy="51138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>
              <a:endCxn id="36" idx="2"/>
            </p:cNvCxnSpPr>
            <p:nvPr/>
          </p:nvCxnSpPr>
          <p:spPr>
            <a:xfrm flipH="1">
              <a:off x="8203969" y="4445106"/>
              <a:ext cx="698444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endCxn id="35" idx="4"/>
            </p:cNvCxnSpPr>
            <p:nvPr/>
          </p:nvCxnSpPr>
          <p:spPr>
            <a:xfrm>
              <a:off x="8902413" y="4445106"/>
              <a:ext cx="1" cy="23270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>
              <a:stCxn id="35" idx="2"/>
            </p:cNvCxnSpPr>
            <p:nvPr/>
          </p:nvCxnSpPr>
          <p:spPr>
            <a:xfrm flipV="1">
              <a:off x="8866695" y="4642095"/>
              <a:ext cx="360397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>
              <a:stCxn id="40" idx="4"/>
            </p:cNvCxnSpPr>
            <p:nvPr/>
          </p:nvCxnSpPr>
          <p:spPr>
            <a:xfrm flipH="1" flipV="1">
              <a:off x="9227092" y="4642095"/>
              <a:ext cx="1" cy="64551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endCxn id="40" idx="2"/>
            </p:cNvCxnSpPr>
            <p:nvPr/>
          </p:nvCxnSpPr>
          <p:spPr>
            <a:xfrm flipH="1">
              <a:off x="9191374" y="5251895"/>
              <a:ext cx="41671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>
              <a:stCxn id="41" idx="4"/>
            </p:cNvCxnSpPr>
            <p:nvPr/>
          </p:nvCxnSpPr>
          <p:spPr>
            <a:xfrm flipH="1" flipV="1">
              <a:off x="9608093" y="5251895"/>
              <a:ext cx="1" cy="32467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>
              <a:endCxn id="41" idx="2"/>
            </p:cNvCxnSpPr>
            <p:nvPr/>
          </p:nvCxnSpPr>
          <p:spPr>
            <a:xfrm flipH="1">
              <a:off x="9572375" y="5540855"/>
              <a:ext cx="1781425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>
              <a:stCxn id="33" idx="4"/>
            </p:cNvCxnSpPr>
            <p:nvPr/>
          </p:nvCxnSpPr>
          <p:spPr>
            <a:xfrm flipH="1" flipV="1">
              <a:off x="7070195" y="1058275"/>
              <a:ext cx="1" cy="124677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Oval 101"/>
            <p:cNvSpPr/>
            <p:nvPr/>
          </p:nvSpPr>
          <p:spPr>
            <a:xfrm>
              <a:off x="9142251" y="1241874"/>
              <a:ext cx="71437" cy="71437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8194739" y="1524000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9070814" y="3746849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9608093" y="3007799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8548570" y="2864746"/>
              <a:ext cx="71437" cy="71437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/>
            <p:cNvSpPr/>
            <p:nvPr/>
          </p:nvSpPr>
          <p:spPr>
            <a:xfrm>
              <a:off x="9310152" y="2149178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/>
            <p:cNvSpPr/>
            <p:nvPr/>
          </p:nvSpPr>
          <p:spPr>
            <a:xfrm>
              <a:off x="8349520" y="2330761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9982200" y="4373669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10515600" y="4902517"/>
              <a:ext cx="71437" cy="71437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7034477" y="2233612"/>
              <a:ext cx="71437" cy="71437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7350466" y="2791492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8866695" y="4606377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8203969" y="4409388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7704226" y="3044374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9191374" y="5216177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9572375" y="5505137"/>
              <a:ext cx="71437" cy="71437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7869877" y="3939992"/>
              <a:ext cx="71437" cy="71437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8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An individual is </a:t>
            </a:r>
            <a:r>
              <a:rPr lang="en-US" dirty="0">
                <a:solidFill>
                  <a:schemeClr val="accent2"/>
                </a:solidFill>
              </a:rPr>
              <a:t>Pareto </a:t>
            </a:r>
            <a:r>
              <a:rPr lang="en-US" dirty="0"/>
              <a:t>if there is no other individual in the population that outperforms the individual on all objectives</a:t>
            </a:r>
            <a:endParaRPr lang="en-US" dirty="0">
              <a:solidFill>
                <a:schemeClr val="accent2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The set of all Pareto individuals is known as the </a:t>
            </a:r>
            <a:r>
              <a:rPr lang="en-US" dirty="0">
                <a:solidFill>
                  <a:schemeClr val="accent2"/>
                </a:solidFill>
              </a:rPr>
              <a:t>Pareto frontier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These individuals represent unique contributions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We want to drive selection by favoring Pareto individuals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But maintain diversity by giving all individuals some probability of mating</a:t>
            </a:r>
          </a:p>
        </p:txBody>
      </p:sp>
      <p:sp>
        <p:nvSpPr>
          <p:cNvPr id="159" name="Slide Number Placeholder 15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17</a:t>
            </a:fld>
            <a:endParaRPr lang="en-US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Pareto Optimality</a:t>
            </a:r>
          </a:p>
        </p:txBody>
      </p:sp>
    </p:spTree>
    <p:extLst>
      <p:ext uri="{BB962C8B-B14F-4D97-AF65-F5344CB8AC3E}">
        <p14:creationId xmlns:p14="http://schemas.microsoft.com/office/powerpoint/2010/main" val="1644548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Nondominated</a:t>
            </a:r>
            <a:r>
              <a:rPr lang="en-US" dirty="0"/>
              <a:t> Sorting Genetic Algorithm II (NSGA II)</a:t>
            </a:r>
          </a:p>
        </p:txBody>
      </p:sp>
      <p:cxnSp>
        <p:nvCxnSpPr>
          <p:cNvPr id="73" name="Straight Connector 72"/>
          <p:cNvCxnSpPr>
            <a:stCxn id="103" idx="4"/>
          </p:cNvCxnSpPr>
          <p:nvPr/>
        </p:nvCxnSpPr>
        <p:spPr>
          <a:xfrm flipH="1" flipV="1">
            <a:off x="8230457" y="1214437"/>
            <a:ext cx="1" cy="37623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endCxn id="103" idx="2"/>
          </p:cNvCxnSpPr>
          <p:nvPr/>
        </p:nvCxnSpPr>
        <p:spPr>
          <a:xfrm flipH="1">
            <a:off x="8194739" y="1554955"/>
            <a:ext cx="190499" cy="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endCxn id="108" idx="4"/>
          </p:cNvCxnSpPr>
          <p:nvPr/>
        </p:nvCxnSpPr>
        <p:spPr>
          <a:xfrm flipH="1">
            <a:off x="8385239" y="1550308"/>
            <a:ext cx="0" cy="84712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108" idx="2"/>
          </p:cNvCxnSpPr>
          <p:nvPr/>
        </p:nvCxnSpPr>
        <p:spPr>
          <a:xfrm flipV="1">
            <a:off x="8349520" y="2357484"/>
            <a:ext cx="234768" cy="423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106" idx="4"/>
          </p:cNvCxnSpPr>
          <p:nvPr/>
        </p:nvCxnSpPr>
        <p:spPr>
          <a:xfrm flipH="1" flipV="1">
            <a:off x="8584288" y="2351149"/>
            <a:ext cx="1" cy="58027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endCxn id="106" idx="2"/>
          </p:cNvCxnSpPr>
          <p:nvPr/>
        </p:nvCxnSpPr>
        <p:spPr>
          <a:xfrm flipH="1">
            <a:off x="8548570" y="2895701"/>
            <a:ext cx="557961" cy="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>
            <a:endCxn id="104" idx="4"/>
          </p:cNvCxnSpPr>
          <p:nvPr/>
        </p:nvCxnSpPr>
        <p:spPr>
          <a:xfrm>
            <a:off x="9106531" y="2895701"/>
            <a:ext cx="2" cy="91782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104" idx="2"/>
          </p:cNvCxnSpPr>
          <p:nvPr/>
        </p:nvCxnSpPr>
        <p:spPr>
          <a:xfrm flipV="1">
            <a:off x="9070814" y="3777804"/>
            <a:ext cx="2206786" cy="1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>
            <a:stCxn id="102" idx="4"/>
          </p:cNvCxnSpPr>
          <p:nvPr/>
        </p:nvCxnSpPr>
        <p:spPr>
          <a:xfrm flipH="1" flipV="1">
            <a:off x="9177969" y="1053512"/>
            <a:ext cx="1" cy="255036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>
            <a:endCxn id="102" idx="2"/>
          </p:cNvCxnSpPr>
          <p:nvPr/>
        </p:nvCxnSpPr>
        <p:spPr>
          <a:xfrm flipH="1">
            <a:off x="9142251" y="1272727"/>
            <a:ext cx="203619" cy="103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>
            <a:endCxn id="107" idx="4"/>
          </p:cNvCxnSpPr>
          <p:nvPr/>
        </p:nvCxnSpPr>
        <p:spPr>
          <a:xfrm>
            <a:off x="9345870" y="1278011"/>
            <a:ext cx="1" cy="937841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>
            <a:stCxn id="107" idx="2"/>
          </p:cNvCxnSpPr>
          <p:nvPr/>
        </p:nvCxnSpPr>
        <p:spPr>
          <a:xfrm flipV="1">
            <a:off x="9310152" y="2180133"/>
            <a:ext cx="331885" cy="1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>
            <a:stCxn id="105" idx="4"/>
          </p:cNvCxnSpPr>
          <p:nvPr/>
        </p:nvCxnSpPr>
        <p:spPr>
          <a:xfrm flipH="1" flipV="1">
            <a:off x="9642037" y="2174952"/>
            <a:ext cx="1775" cy="899521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endCxn id="105" idx="2"/>
          </p:cNvCxnSpPr>
          <p:nvPr/>
        </p:nvCxnSpPr>
        <p:spPr>
          <a:xfrm flipH="1" flipV="1">
            <a:off x="9608093" y="3038755"/>
            <a:ext cx="1821907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38" idx="4"/>
          </p:cNvCxnSpPr>
          <p:nvPr/>
        </p:nvCxnSpPr>
        <p:spPr>
          <a:xfrm flipV="1">
            <a:off x="8117632" y="1124484"/>
            <a:ext cx="0" cy="271957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38" idx="2"/>
          </p:cNvCxnSpPr>
          <p:nvPr/>
        </p:nvCxnSpPr>
        <p:spPr>
          <a:xfrm>
            <a:off x="8081913" y="3808341"/>
            <a:ext cx="193600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endCxn id="109" idx="4"/>
          </p:cNvCxnSpPr>
          <p:nvPr/>
        </p:nvCxnSpPr>
        <p:spPr>
          <a:xfrm>
            <a:off x="10017919" y="3803160"/>
            <a:ext cx="0" cy="637183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09" idx="2"/>
          </p:cNvCxnSpPr>
          <p:nvPr/>
        </p:nvCxnSpPr>
        <p:spPr>
          <a:xfrm flipV="1">
            <a:off x="9982200" y="4404624"/>
            <a:ext cx="569118" cy="1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110" idx="4"/>
          </p:cNvCxnSpPr>
          <p:nvPr/>
        </p:nvCxnSpPr>
        <p:spPr>
          <a:xfrm flipH="1" flipV="1">
            <a:off x="10551318" y="4404624"/>
            <a:ext cx="1" cy="564567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endCxn id="110" idx="2"/>
          </p:cNvCxnSpPr>
          <p:nvPr/>
        </p:nvCxnSpPr>
        <p:spPr>
          <a:xfrm flipH="1">
            <a:off x="10515600" y="4928086"/>
            <a:ext cx="762000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/>
          <p:cNvGrpSpPr/>
          <p:nvPr/>
        </p:nvGrpSpPr>
        <p:grpSpPr>
          <a:xfrm>
            <a:off x="6023429" y="990600"/>
            <a:ext cx="5330371" cy="5287509"/>
            <a:chOff x="6023429" y="995363"/>
            <a:chExt cx="5330371" cy="5287509"/>
          </a:xfrm>
        </p:grpSpPr>
        <p:grpSp>
          <p:nvGrpSpPr>
            <p:cNvPr id="45" name="Group 44"/>
            <p:cNvGrpSpPr/>
            <p:nvPr/>
          </p:nvGrpSpPr>
          <p:grpSpPr>
            <a:xfrm>
              <a:off x="6169152" y="995363"/>
              <a:ext cx="5184648" cy="5181600"/>
              <a:chOff x="2173357" y="569843"/>
              <a:chExt cx="5184648" cy="5181600"/>
            </a:xfrm>
          </p:grpSpPr>
          <p:cxnSp>
            <p:nvCxnSpPr>
              <p:cNvPr id="55" name="Straight Connector 54"/>
              <p:cNvCxnSpPr/>
              <p:nvPr/>
            </p:nvCxnSpPr>
            <p:spPr>
              <a:xfrm>
                <a:off x="2173357" y="569843"/>
                <a:ext cx="0" cy="51816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2173357" y="5751443"/>
                <a:ext cx="5184648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3" name="Straight Arrow Connector 42"/>
            <p:cNvCxnSpPr/>
            <p:nvPr/>
          </p:nvCxnSpPr>
          <p:spPr>
            <a:xfrm flipH="1">
              <a:off x="6169152" y="6282872"/>
              <a:ext cx="78436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>
              <a:off x="6023429" y="5390579"/>
              <a:ext cx="0" cy="7863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Oval 37"/>
          <p:cNvSpPr/>
          <p:nvPr/>
        </p:nvSpPr>
        <p:spPr>
          <a:xfrm>
            <a:off x="8081913" y="3772622"/>
            <a:ext cx="71437" cy="7143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>
            <a:stCxn id="33" idx="2"/>
          </p:cNvCxnSpPr>
          <p:nvPr/>
        </p:nvCxnSpPr>
        <p:spPr>
          <a:xfrm flipV="1">
            <a:off x="7034477" y="2264567"/>
            <a:ext cx="35170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34" idx="4"/>
          </p:cNvCxnSpPr>
          <p:nvPr/>
        </p:nvCxnSpPr>
        <p:spPr>
          <a:xfrm flipH="1" flipV="1">
            <a:off x="7386184" y="2264567"/>
            <a:ext cx="1" cy="5935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4" idx="2"/>
          </p:cNvCxnSpPr>
          <p:nvPr/>
        </p:nvCxnSpPr>
        <p:spPr>
          <a:xfrm flipV="1">
            <a:off x="7350466" y="2816369"/>
            <a:ext cx="389478" cy="60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endCxn id="39" idx="4"/>
          </p:cNvCxnSpPr>
          <p:nvPr/>
        </p:nvCxnSpPr>
        <p:spPr>
          <a:xfrm>
            <a:off x="7739944" y="2816369"/>
            <a:ext cx="1" cy="294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39" idx="2"/>
          </p:cNvCxnSpPr>
          <p:nvPr/>
        </p:nvCxnSpPr>
        <p:spPr>
          <a:xfrm flipV="1">
            <a:off x="7704226" y="3075329"/>
            <a:ext cx="20136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7" idx="4"/>
          </p:cNvCxnSpPr>
          <p:nvPr/>
        </p:nvCxnSpPr>
        <p:spPr>
          <a:xfrm flipH="1" flipV="1">
            <a:off x="7905595" y="3075329"/>
            <a:ext cx="1" cy="9313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endCxn id="37" idx="2"/>
          </p:cNvCxnSpPr>
          <p:nvPr/>
        </p:nvCxnSpPr>
        <p:spPr>
          <a:xfrm flipH="1">
            <a:off x="7869877" y="3964679"/>
            <a:ext cx="369810" cy="62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endCxn id="36" idx="4"/>
          </p:cNvCxnSpPr>
          <p:nvPr/>
        </p:nvCxnSpPr>
        <p:spPr>
          <a:xfrm>
            <a:off x="8239687" y="3964679"/>
            <a:ext cx="1" cy="5113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endCxn id="36" idx="2"/>
          </p:cNvCxnSpPr>
          <p:nvPr/>
        </p:nvCxnSpPr>
        <p:spPr>
          <a:xfrm flipH="1">
            <a:off x="8203969" y="4440343"/>
            <a:ext cx="698444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endCxn id="35" idx="4"/>
          </p:cNvCxnSpPr>
          <p:nvPr/>
        </p:nvCxnSpPr>
        <p:spPr>
          <a:xfrm>
            <a:off x="8902413" y="4440343"/>
            <a:ext cx="1" cy="2327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35" idx="2"/>
          </p:cNvCxnSpPr>
          <p:nvPr/>
        </p:nvCxnSpPr>
        <p:spPr>
          <a:xfrm flipV="1">
            <a:off x="8866695" y="4637332"/>
            <a:ext cx="36039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0" idx="4"/>
          </p:cNvCxnSpPr>
          <p:nvPr/>
        </p:nvCxnSpPr>
        <p:spPr>
          <a:xfrm flipH="1" flipV="1">
            <a:off x="9227092" y="4637332"/>
            <a:ext cx="1" cy="6455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endCxn id="40" idx="2"/>
          </p:cNvCxnSpPr>
          <p:nvPr/>
        </p:nvCxnSpPr>
        <p:spPr>
          <a:xfrm flipH="1">
            <a:off x="9191374" y="5247132"/>
            <a:ext cx="416719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>
            <a:stCxn id="33" idx="4"/>
          </p:cNvCxnSpPr>
          <p:nvPr/>
        </p:nvCxnSpPr>
        <p:spPr>
          <a:xfrm flipH="1" flipV="1">
            <a:off x="7070195" y="1053512"/>
            <a:ext cx="1" cy="12467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>
            <a:stCxn id="41" idx="4"/>
          </p:cNvCxnSpPr>
          <p:nvPr/>
        </p:nvCxnSpPr>
        <p:spPr>
          <a:xfrm flipH="1" flipV="1">
            <a:off x="9608093" y="5247132"/>
            <a:ext cx="1" cy="3246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endCxn id="41" idx="2"/>
          </p:cNvCxnSpPr>
          <p:nvPr/>
        </p:nvCxnSpPr>
        <p:spPr>
          <a:xfrm flipH="1">
            <a:off x="9572375" y="5536092"/>
            <a:ext cx="1781425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Oval 101"/>
          <p:cNvSpPr/>
          <p:nvPr/>
        </p:nvSpPr>
        <p:spPr>
          <a:xfrm>
            <a:off x="9142251" y="1237111"/>
            <a:ext cx="71437" cy="71437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8194739" y="1519237"/>
            <a:ext cx="71437" cy="714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/>
          <p:cNvSpPr/>
          <p:nvPr/>
        </p:nvSpPr>
        <p:spPr>
          <a:xfrm>
            <a:off x="9070814" y="3742086"/>
            <a:ext cx="71437" cy="7143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9608093" y="3003036"/>
            <a:ext cx="71437" cy="714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8548570" y="2859983"/>
            <a:ext cx="71437" cy="71437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9310152" y="2144415"/>
            <a:ext cx="71437" cy="7143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8349520" y="2325998"/>
            <a:ext cx="71437" cy="7143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/>
          <p:cNvSpPr/>
          <p:nvPr/>
        </p:nvSpPr>
        <p:spPr>
          <a:xfrm>
            <a:off x="9982200" y="4368906"/>
            <a:ext cx="71437" cy="7143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10515600" y="4897754"/>
            <a:ext cx="71437" cy="7143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7350466" y="2786729"/>
            <a:ext cx="71437" cy="714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8866695" y="4601614"/>
            <a:ext cx="71437" cy="7143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8203969" y="4404625"/>
            <a:ext cx="71437" cy="7143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7034477" y="2228849"/>
            <a:ext cx="71437" cy="71437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7869877" y="3935229"/>
            <a:ext cx="71437" cy="71437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7704226" y="3039611"/>
            <a:ext cx="71437" cy="71437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9191374" y="5211414"/>
            <a:ext cx="71437" cy="7143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9572375" y="5500374"/>
            <a:ext cx="71437" cy="71437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/>
              <a:t>Population is separated into </a:t>
            </a:r>
            <a:r>
              <a:rPr lang="en-US" sz="2400" dirty="0" err="1"/>
              <a:t>nondomination</a:t>
            </a:r>
            <a:r>
              <a:rPr lang="en-US" sz="2400" dirty="0"/>
              <a:t> ranks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Individuals are selected using a binary tournament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Lower Pareto ranks beat higher Pareto ranks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For example, an individual on the blue front will beat out an individual on the orange front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/>
              <a:t>Ties on the same front are broken by </a:t>
            </a:r>
            <a:r>
              <a:rPr lang="en-US" sz="2400" dirty="0">
                <a:solidFill>
                  <a:schemeClr val="accent2"/>
                </a:solidFill>
              </a:rPr>
              <a:t>crowding distance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Summation of normalized Euclidian distances to all points within the front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/>
              <a:t>Higher crowding distance wins</a:t>
            </a:r>
          </a:p>
        </p:txBody>
      </p:sp>
      <p:sp>
        <p:nvSpPr>
          <p:cNvPr id="135" name="Slide Number Placeholder 13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18</a:t>
            </a:fld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11201400" y="5181600"/>
            <a:ext cx="30168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1120435" y="4560332"/>
            <a:ext cx="301686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1067909" y="3408472"/>
            <a:ext cx="301686" cy="36933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11202957" y="2664730"/>
            <a:ext cx="301686" cy="36933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2531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 uiExpand="1" build="p"/>
      <p:bldP spid="66" grpId="0" animBg="1"/>
      <p:bldP spid="69" grpId="0" animBg="1"/>
      <p:bldP spid="70" grpId="0" animBg="1"/>
      <p:bldP spid="7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Rectangle 128"/>
          <p:cNvSpPr/>
          <p:nvPr/>
        </p:nvSpPr>
        <p:spPr>
          <a:xfrm>
            <a:off x="7105914" y="1066800"/>
            <a:ext cx="4247886" cy="1166812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Arrow Connector 110"/>
          <p:cNvCxnSpPr>
            <a:stCxn id="87" idx="2"/>
          </p:cNvCxnSpPr>
          <p:nvPr/>
        </p:nvCxnSpPr>
        <p:spPr>
          <a:xfrm>
            <a:off x="7034476" y="2269331"/>
            <a:ext cx="42976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87" idx="4"/>
          </p:cNvCxnSpPr>
          <p:nvPr/>
        </p:nvCxnSpPr>
        <p:spPr>
          <a:xfrm flipV="1">
            <a:off x="7070196" y="1066800"/>
            <a:ext cx="0" cy="12382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Strength Pareto Evolutionary Algorithm 2 (SPEA2)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Each individual is given a strength</a:t>
            </a:r>
            <a:r>
              <a:rPr lang="en-US" i="1" dirty="0"/>
              <a:t> S</a:t>
            </a:r>
          </a:p>
          <a:p>
            <a:pPr lvl="1"/>
            <a:r>
              <a:rPr lang="en-US" i="1" dirty="0">
                <a:solidFill>
                  <a:schemeClr val="accent2"/>
                </a:solidFill>
              </a:rPr>
              <a:t>S</a:t>
            </a:r>
            <a:r>
              <a:rPr lang="en-US" i="1" dirty="0"/>
              <a:t> </a:t>
            </a:r>
            <a:r>
              <a:rPr lang="en-US" dirty="0"/>
              <a:t>is</a:t>
            </a:r>
            <a:r>
              <a:rPr lang="en-US" i="1" dirty="0"/>
              <a:t> </a:t>
            </a:r>
            <a:r>
              <a:rPr lang="en-US" dirty="0"/>
              <a:t>how many others in the population it dominates</a:t>
            </a:r>
          </a:p>
        </p:txBody>
      </p:sp>
      <p:grpSp>
        <p:nvGrpSpPr>
          <p:cNvPr id="85" name="Group 84"/>
          <p:cNvGrpSpPr/>
          <p:nvPr/>
        </p:nvGrpSpPr>
        <p:grpSpPr>
          <a:xfrm>
            <a:off x="6023429" y="995363"/>
            <a:ext cx="5330371" cy="5287509"/>
            <a:chOff x="6023429" y="995363"/>
            <a:chExt cx="5330371" cy="5287509"/>
          </a:xfrm>
        </p:grpSpPr>
        <p:grpSp>
          <p:nvGrpSpPr>
            <p:cNvPr id="86" name="Group 85"/>
            <p:cNvGrpSpPr/>
            <p:nvPr/>
          </p:nvGrpSpPr>
          <p:grpSpPr>
            <a:xfrm>
              <a:off x="6023429" y="995363"/>
              <a:ext cx="5330371" cy="5287509"/>
              <a:chOff x="6023429" y="995363"/>
              <a:chExt cx="5330371" cy="5287509"/>
            </a:xfrm>
          </p:grpSpPr>
          <p:grpSp>
            <p:nvGrpSpPr>
              <p:cNvPr id="105" name="Group 104"/>
              <p:cNvGrpSpPr/>
              <p:nvPr/>
            </p:nvGrpSpPr>
            <p:grpSpPr>
              <a:xfrm>
                <a:off x="6169152" y="995363"/>
                <a:ext cx="5184648" cy="5181600"/>
                <a:chOff x="2173357" y="569843"/>
                <a:chExt cx="5184648" cy="5181600"/>
              </a:xfrm>
            </p:grpSpPr>
            <p:cxnSp>
              <p:nvCxnSpPr>
                <p:cNvPr id="108" name="Straight Connector 107"/>
                <p:cNvCxnSpPr/>
                <p:nvPr/>
              </p:nvCxnSpPr>
              <p:spPr>
                <a:xfrm>
                  <a:off x="2173357" y="569843"/>
                  <a:ext cx="0" cy="518160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/>
                <p:cNvCxnSpPr/>
                <p:nvPr/>
              </p:nvCxnSpPr>
              <p:spPr>
                <a:xfrm>
                  <a:off x="2173357" y="5751443"/>
                  <a:ext cx="5184648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6" name="Straight Arrow Connector 105"/>
              <p:cNvCxnSpPr/>
              <p:nvPr/>
            </p:nvCxnSpPr>
            <p:spPr>
              <a:xfrm flipH="1">
                <a:off x="6169152" y="6282872"/>
                <a:ext cx="78436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/>
              <p:cNvCxnSpPr/>
              <p:nvPr/>
            </p:nvCxnSpPr>
            <p:spPr>
              <a:xfrm flipH="1">
                <a:off x="6023429" y="5390579"/>
                <a:ext cx="0" cy="7863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7" name="Oval 86"/>
            <p:cNvSpPr/>
            <p:nvPr/>
          </p:nvSpPr>
          <p:spPr>
            <a:xfrm>
              <a:off x="7034477" y="2233612"/>
              <a:ext cx="71437" cy="71437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7350466" y="2791492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8866695" y="4606377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8203969" y="4409388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7869877" y="3939992"/>
              <a:ext cx="71437" cy="71437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>
              <a:off x="8081913" y="3777385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>
              <a:off x="7704226" y="3044374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>
              <a:off x="9191374" y="5216177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>
              <a:off x="9572375" y="5505137"/>
              <a:ext cx="71437" cy="71437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>
              <a:off x="9142251" y="1241874"/>
              <a:ext cx="71437" cy="71437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>
              <a:off x="8194739" y="1524000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/>
            <p:cNvSpPr/>
            <p:nvPr/>
          </p:nvSpPr>
          <p:spPr>
            <a:xfrm>
              <a:off x="9070814" y="3746849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/>
            <p:cNvSpPr/>
            <p:nvPr/>
          </p:nvSpPr>
          <p:spPr>
            <a:xfrm>
              <a:off x="9608093" y="3007799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>
              <a:off x="8548570" y="2864746"/>
              <a:ext cx="71437" cy="71437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>
              <a:off x="9310152" y="2149178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>
              <a:off x="8349520" y="2330761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9982200" y="4373669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10515600" y="4902517"/>
              <a:ext cx="71437" cy="71437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6705600" y="2233612"/>
            <a:ext cx="24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31" name="Slide Number Placeholder 1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19</a:t>
            </a:fld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6705600" y="1237779"/>
            <a:ext cx="4114800" cy="4673679"/>
            <a:chOff x="6705600" y="1237779"/>
            <a:chExt cx="4114800" cy="4673679"/>
          </a:xfrm>
        </p:grpSpPr>
        <p:sp>
          <p:nvSpPr>
            <p:cNvPr id="35" name="TextBox 34"/>
            <p:cNvSpPr txBox="1"/>
            <p:nvPr/>
          </p:nvSpPr>
          <p:spPr>
            <a:xfrm>
              <a:off x="6705600" y="2146756"/>
              <a:ext cx="6096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S:3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034477" y="2756356"/>
              <a:ext cx="4778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S:4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763000" y="1237779"/>
              <a:ext cx="5471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S:0</a:t>
              </a:r>
              <a:endParaRPr lang="en-US" sz="14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7869877" y="1535341"/>
              <a:ext cx="66452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S:1</a:t>
              </a:r>
              <a:endParaRPr lang="en-US" sz="14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938132" y="2146756"/>
              <a:ext cx="5171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S:0</a:t>
              </a:r>
              <a:endParaRPr lang="en-US" sz="14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310151" y="3040810"/>
              <a:ext cx="48696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S:0</a:t>
              </a:r>
              <a:endParaRPr lang="en-US" sz="1400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9634972" y="4358938"/>
              <a:ext cx="4996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S:0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0134600" y="4830513"/>
              <a:ext cx="685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S:0</a:t>
              </a:r>
              <a:endParaRPr lang="en-US" sz="14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8689764" y="3782228"/>
              <a:ext cx="4331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S:3</a:t>
              </a:r>
              <a:endParaRPr lang="en-US" sz="14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8036284" y="2356582"/>
              <a:ext cx="5743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S:2</a:t>
              </a:r>
              <a:endParaRPr lang="en-US" sz="14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8248914" y="2890251"/>
              <a:ext cx="4094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S:2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7315200" y="3148532"/>
              <a:ext cx="4021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S:6</a:t>
              </a:r>
              <a:endParaRPr lang="en-US" sz="1400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036284" y="3817522"/>
              <a:ext cx="4981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S:7</a:t>
              </a:r>
              <a:endParaRPr lang="en-US" sz="1400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512339" y="3975556"/>
              <a:ext cx="5695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 8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9310152" y="5603681"/>
              <a:ext cx="67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S:3</a:t>
              </a:r>
              <a:endParaRPr lang="en-US" sz="14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8839199" y="5257800"/>
              <a:ext cx="5423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S:4</a:t>
              </a:r>
              <a:endParaRPr lang="en-US" sz="1400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8597142" y="4646232"/>
              <a:ext cx="525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S:5</a:t>
              </a:r>
              <a:endParaRPr lang="en-US" sz="1400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000999" y="4495800"/>
              <a:ext cx="4774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831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 animBg="1"/>
      <p:bldP spid="129" grpId="1" animBg="1"/>
      <p:bldP spid="130" grpId="0"/>
      <p:bldP spid="130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Second Semester Teams</a:t>
            </a:r>
          </a:p>
          <a:p>
            <a:pPr lvl="1"/>
            <a:r>
              <a:rPr lang="en-US" sz="2000" dirty="0"/>
              <a:t>Deep Learning</a:t>
            </a:r>
          </a:p>
          <a:p>
            <a:pPr lvl="2"/>
            <a:r>
              <a:rPr lang="en-US" sz="1600" dirty="0"/>
              <a:t>To be sub-divided</a:t>
            </a:r>
          </a:p>
          <a:p>
            <a:pPr lvl="1"/>
            <a:r>
              <a:rPr lang="en-US" sz="2000" dirty="0"/>
              <a:t>EMADE Visualization (Better understanding)</a:t>
            </a:r>
          </a:p>
          <a:p>
            <a:pPr lvl="1"/>
            <a:r>
              <a:rPr lang="en-US" sz="2000" dirty="0"/>
              <a:t>EMADE Caching (Faster Evaluations)</a:t>
            </a:r>
          </a:p>
          <a:p>
            <a:pPr lvl="1"/>
            <a:r>
              <a:rPr lang="en-US" sz="2000" dirty="0"/>
              <a:t>Stocks</a:t>
            </a:r>
          </a:p>
          <a:p>
            <a:pPr lvl="2"/>
            <a:r>
              <a:rPr lang="en-US" sz="1600" dirty="0"/>
              <a:t>Classification and regression</a:t>
            </a:r>
          </a:p>
          <a:p>
            <a:pPr lvl="2"/>
            <a:r>
              <a:rPr lang="en-US" sz="1600" dirty="0"/>
              <a:t>Portfolio Management</a:t>
            </a:r>
          </a:p>
          <a:p>
            <a:pPr lvl="1"/>
            <a:r>
              <a:rPr lang="en-US" sz="2000" dirty="0"/>
              <a:t>Electroencephalogram (EEG) Online learning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1E6317-6D84-FE4B-8970-F92665CDF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530725"/>
          </a:xfrm>
        </p:spPr>
        <p:txBody>
          <a:bodyPr>
            <a:normAutofit/>
          </a:bodyPr>
          <a:lstStyle/>
          <a:p>
            <a:r>
              <a:rPr lang="en-US" dirty="0"/>
              <a:t>Notebooks</a:t>
            </a:r>
          </a:p>
          <a:p>
            <a:pPr lvl="1"/>
            <a:r>
              <a:rPr lang="en-US" dirty="0"/>
              <a:t>Don’t get behind</a:t>
            </a:r>
          </a:p>
          <a:p>
            <a:r>
              <a:rPr lang="en-US" dirty="0"/>
              <a:t>Labs</a:t>
            </a:r>
          </a:p>
          <a:p>
            <a:pPr lvl="1"/>
            <a:r>
              <a:rPr lang="en-US" dirty="0"/>
              <a:t>Genetic Programming - Part II Due next week</a:t>
            </a:r>
          </a:p>
          <a:p>
            <a:pPr lvl="1"/>
            <a:r>
              <a:rPr lang="en-US" dirty="0"/>
              <a:t>Help Desk </a:t>
            </a:r>
          </a:p>
          <a:p>
            <a:pPr lvl="2"/>
            <a:r>
              <a:rPr lang="en-US" dirty="0"/>
              <a:t>Thursday 4:30 to 6:00</a:t>
            </a:r>
          </a:p>
          <a:p>
            <a:pPr lvl="2"/>
            <a:r>
              <a:rPr lang="en-US" dirty="0"/>
              <a:t>Friday 4:30 to 6:00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196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30"/>
    </mc:Choice>
    <mc:Fallback xmlns="">
      <p:transition spd="slow" advTm="1403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/>
          <p:cNvCxnSpPr>
            <a:stCxn id="102" idx="4"/>
          </p:cNvCxnSpPr>
          <p:nvPr/>
        </p:nvCxnSpPr>
        <p:spPr>
          <a:xfrm>
            <a:off x="8385239" y="2402198"/>
            <a:ext cx="0" cy="33128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6400800" y="2402198"/>
            <a:ext cx="1927125" cy="3312802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4 + 6 + 8 + 7 + 7 =</a:t>
            </a:r>
          </a:p>
          <a:p>
            <a:pPr algn="ctr"/>
            <a:r>
              <a:rPr lang="en-US" dirty="0">
                <a:solidFill>
                  <a:schemeClr val="accent6"/>
                </a:solidFill>
              </a:rPr>
              <a:t>32 </a:t>
            </a:r>
          </a:p>
        </p:txBody>
      </p:sp>
      <p:cxnSp>
        <p:nvCxnSpPr>
          <p:cNvPr id="57" name="Straight Arrow Connector 56"/>
          <p:cNvCxnSpPr>
            <a:stCxn id="102" idx="6"/>
          </p:cNvCxnSpPr>
          <p:nvPr/>
        </p:nvCxnSpPr>
        <p:spPr>
          <a:xfrm flipH="1" flipV="1">
            <a:off x="6400800" y="2356582"/>
            <a:ext cx="20201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Strength Pareto Evolutionary Algorithm 2 (SPEA2)</a:t>
            </a:r>
          </a:p>
        </p:txBody>
      </p:sp>
      <p:grpSp>
        <p:nvGrpSpPr>
          <p:cNvPr id="85" name="Group 84"/>
          <p:cNvGrpSpPr/>
          <p:nvPr/>
        </p:nvGrpSpPr>
        <p:grpSpPr>
          <a:xfrm>
            <a:off x="6023429" y="995363"/>
            <a:ext cx="5330371" cy="5287509"/>
            <a:chOff x="6023429" y="995363"/>
            <a:chExt cx="5330371" cy="5287509"/>
          </a:xfrm>
        </p:grpSpPr>
        <p:grpSp>
          <p:nvGrpSpPr>
            <p:cNvPr id="86" name="Group 85"/>
            <p:cNvGrpSpPr/>
            <p:nvPr/>
          </p:nvGrpSpPr>
          <p:grpSpPr>
            <a:xfrm>
              <a:off x="6023429" y="995363"/>
              <a:ext cx="5330371" cy="5287509"/>
              <a:chOff x="6023429" y="995363"/>
              <a:chExt cx="5330371" cy="5287509"/>
            </a:xfrm>
          </p:grpSpPr>
          <p:grpSp>
            <p:nvGrpSpPr>
              <p:cNvPr id="105" name="Group 104"/>
              <p:cNvGrpSpPr/>
              <p:nvPr/>
            </p:nvGrpSpPr>
            <p:grpSpPr>
              <a:xfrm>
                <a:off x="6169152" y="995363"/>
                <a:ext cx="5184648" cy="5181600"/>
                <a:chOff x="2173357" y="569843"/>
                <a:chExt cx="5184648" cy="5181600"/>
              </a:xfrm>
            </p:grpSpPr>
            <p:cxnSp>
              <p:nvCxnSpPr>
                <p:cNvPr id="108" name="Straight Connector 107"/>
                <p:cNvCxnSpPr/>
                <p:nvPr/>
              </p:nvCxnSpPr>
              <p:spPr>
                <a:xfrm>
                  <a:off x="2173357" y="569843"/>
                  <a:ext cx="0" cy="518160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/>
                <p:cNvCxnSpPr/>
                <p:nvPr/>
              </p:nvCxnSpPr>
              <p:spPr>
                <a:xfrm>
                  <a:off x="2173357" y="5751443"/>
                  <a:ext cx="5184648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6" name="Straight Arrow Connector 105"/>
              <p:cNvCxnSpPr/>
              <p:nvPr/>
            </p:nvCxnSpPr>
            <p:spPr>
              <a:xfrm flipH="1">
                <a:off x="6169152" y="6282872"/>
                <a:ext cx="78436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/>
              <p:cNvCxnSpPr/>
              <p:nvPr/>
            </p:nvCxnSpPr>
            <p:spPr>
              <a:xfrm flipH="1">
                <a:off x="6023429" y="5390579"/>
                <a:ext cx="0" cy="78638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7" name="Oval 86"/>
            <p:cNvSpPr/>
            <p:nvPr/>
          </p:nvSpPr>
          <p:spPr>
            <a:xfrm>
              <a:off x="7034477" y="2233612"/>
              <a:ext cx="71437" cy="71437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7350466" y="2791492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8866695" y="4606377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8203969" y="4409388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7869877" y="3939992"/>
              <a:ext cx="71437" cy="71437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>
              <a:off x="8081913" y="3777385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>
              <a:off x="7704226" y="3044374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>
              <a:off x="9191374" y="5216177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>
              <a:off x="9572375" y="5505137"/>
              <a:ext cx="71437" cy="71437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>
              <a:off x="9142251" y="1241874"/>
              <a:ext cx="71437" cy="71437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>
              <a:off x="8194739" y="1524000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/>
            <p:cNvSpPr/>
            <p:nvPr/>
          </p:nvSpPr>
          <p:spPr>
            <a:xfrm>
              <a:off x="9070814" y="3746849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/>
            <p:cNvSpPr/>
            <p:nvPr/>
          </p:nvSpPr>
          <p:spPr>
            <a:xfrm>
              <a:off x="9608093" y="3007799"/>
              <a:ext cx="71437" cy="7143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>
              <a:off x="8548570" y="2864746"/>
              <a:ext cx="71437" cy="71437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>
              <a:off x="9310152" y="2149178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>
              <a:off x="8349520" y="2330761"/>
              <a:ext cx="71437" cy="71437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9982200" y="4373669"/>
              <a:ext cx="71437" cy="71437"/>
            </a:xfrm>
            <a:prstGeom prst="ellips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10515600" y="4902517"/>
              <a:ext cx="71437" cy="71437"/>
            </a:xfrm>
            <a:prstGeom prst="ellipse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0" name="TextBox 129"/>
          <p:cNvSpPr txBox="1"/>
          <p:nvPr/>
        </p:nvSpPr>
        <p:spPr>
          <a:xfrm>
            <a:off x="6705599" y="2146756"/>
            <a:ext cx="716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S:3</a:t>
            </a:r>
          </a:p>
          <a:p>
            <a:r>
              <a:rPr lang="en-US" sz="1400" dirty="0"/>
              <a:t>R:0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34477" y="2756356"/>
            <a:ext cx="732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S:4</a:t>
            </a:r>
          </a:p>
          <a:p>
            <a:r>
              <a:rPr lang="en-US" sz="1400" dirty="0"/>
              <a:t>R:0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763001" y="1237779"/>
            <a:ext cx="6185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S:0</a:t>
            </a:r>
            <a:endParaRPr lang="en-US" sz="1400" dirty="0"/>
          </a:p>
        </p:txBody>
      </p:sp>
      <p:sp>
        <p:nvSpPr>
          <p:cNvPr id="36" name="TextBox 35"/>
          <p:cNvSpPr txBox="1"/>
          <p:nvPr/>
        </p:nvSpPr>
        <p:spPr>
          <a:xfrm>
            <a:off x="7869877" y="1535341"/>
            <a:ext cx="678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S:1</a:t>
            </a:r>
            <a:endParaRPr lang="en-US" sz="1400" dirty="0"/>
          </a:p>
        </p:txBody>
      </p:sp>
      <p:sp>
        <p:nvSpPr>
          <p:cNvPr id="37" name="TextBox 36"/>
          <p:cNvSpPr txBox="1"/>
          <p:nvPr/>
        </p:nvSpPr>
        <p:spPr>
          <a:xfrm>
            <a:off x="8938132" y="2146756"/>
            <a:ext cx="7413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S:0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>
            <a:off x="9310152" y="3040810"/>
            <a:ext cx="6720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S:0</a:t>
            </a:r>
            <a:endParaRPr lang="en-US" sz="1400" dirty="0"/>
          </a:p>
        </p:txBody>
      </p:sp>
      <p:sp>
        <p:nvSpPr>
          <p:cNvPr id="39" name="TextBox 38"/>
          <p:cNvSpPr txBox="1"/>
          <p:nvPr/>
        </p:nvSpPr>
        <p:spPr>
          <a:xfrm>
            <a:off x="9634972" y="4358938"/>
            <a:ext cx="728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S:0</a:t>
            </a:r>
            <a:endParaRPr lang="en-US" sz="1400" dirty="0"/>
          </a:p>
        </p:txBody>
      </p:sp>
      <p:sp>
        <p:nvSpPr>
          <p:cNvPr id="40" name="TextBox 39"/>
          <p:cNvSpPr txBox="1"/>
          <p:nvPr/>
        </p:nvSpPr>
        <p:spPr>
          <a:xfrm>
            <a:off x="10134600" y="4830513"/>
            <a:ext cx="5781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S:0</a:t>
            </a:r>
            <a:endParaRPr lang="en-US" sz="1400" dirty="0"/>
          </a:p>
        </p:txBody>
      </p:sp>
      <p:sp>
        <p:nvSpPr>
          <p:cNvPr id="41" name="TextBox 40"/>
          <p:cNvSpPr txBox="1"/>
          <p:nvPr/>
        </p:nvSpPr>
        <p:spPr>
          <a:xfrm>
            <a:off x="8689764" y="3782228"/>
            <a:ext cx="4331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S:3</a:t>
            </a:r>
            <a:endParaRPr lang="en-US" sz="1400" dirty="0"/>
          </a:p>
        </p:txBody>
      </p:sp>
      <p:sp>
        <p:nvSpPr>
          <p:cNvPr id="42" name="TextBox 41"/>
          <p:cNvSpPr txBox="1"/>
          <p:nvPr/>
        </p:nvSpPr>
        <p:spPr>
          <a:xfrm>
            <a:off x="8036284" y="2356582"/>
            <a:ext cx="5232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S:2</a:t>
            </a:r>
            <a:endParaRPr lang="en-US" sz="1400" dirty="0"/>
          </a:p>
        </p:txBody>
      </p:sp>
      <p:sp>
        <p:nvSpPr>
          <p:cNvPr id="43" name="TextBox 42"/>
          <p:cNvSpPr txBox="1"/>
          <p:nvPr/>
        </p:nvSpPr>
        <p:spPr>
          <a:xfrm>
            <a:off x="8248914" y="2890251"/>
            <a:ext cx="769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S:2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315200" y="3148532"/>
            <a:ext cx="778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S:6</a:t>
            </a:r>
          </a:p>
          <a:p>
            <a:r>
              <a:rPr lang="en-US" sz="1400" dirty="0"/>
              <a:t>R</a:t>
            </a:r>
            <a:r>
              <a:rPr lang="en-US" sz="1400" dirty="0">
                <a:sym typeface="Wingdings"/>
              </a:rPr>
              <a:t>:0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8036284" y="3817522"/>
            <a:ext cx="498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S:7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512339" y="3975556"/>
            <a:ext cx="10220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S: 8</a:t>
            </a:r>
          </a:p>
          <a:p>
            <a:r>
              <a:rPr lang="en-US" sz="1400" dirty="0"/>
              <a:t>R:0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9310152" y="5603681"/>
            <a:ext cx="823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S:3</a:t>
            </a:r>
          </a:p>
          <a:p>
            <a:r>
              <a:rPr lang="en-US" sz="1400" dirty="0"/>
              <a:t>R:0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839200" y="5257800"/>
            <a:ext cx="8403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S:4</a:t>
            </a:r>
          </a:p>
          <a:p>
            <a:r>
              <a:rPr lang="en-US" sz="1400" dirty="0"/>
              <a:t>R:0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8597141" y="4646232"/>
            <a:ext cx="7844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S:5</a:t>
            </a:r>
          </a:p>
          <a:p>
            <a:r>
              <a:rPr lang="en-US" sz="1400" dirty="0"/>
              <a:t>R:0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8000999" y="4495800"/>
            <a:ext cx="10237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</a:rPr>
              <a:t>S:7</a:t>
            </a:r>
          </a:p>
          <a:p>
            <a:r>
              <a:rPr lang="en-US" sz="1400" dirty="0"/>
              <a:t>R:0</a:t>
            </a:r>
          </a:p>
        </p:txBody>
      </p:sp>
      <p:sp>
        <p:nvSpPr>
          <p:cNvPr id="67" name="Content Placeholder 5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Each individual is given a strength</a:t>
            </a:r>
            <a:r>
              <a:rPr lang="en-US" i="1" dirty="0"/>
              <a:t> S</a:t>
            </a:r>
          </a:p>
          <a:p>
            <a:pPr lvl="1"/>
            <a:r>
              <a:rPr lang="en-US" i="1" dirty="0">
                <a:solidFill>
                  <a:schemeClr val="accent2"/>
                </a:solidFill>
              </a:rPr>
              <a:t>S</a:t>
            </a:r>
            <a:r>
              <a:rPr lang="en-US" i="1" dirty="0"/>
              <a:t> </a:t>
            </a:r>
            <a:r>
              <a:rPr lang="en-US" dirty="0"/>
              <a:t>is</a:t>
            </a:r>
            <a:r>
              <a:rPr lang="en-US" i="1" dirty="0"/>
              <a:t> </a:t>
            </a:r>
            <a:r>
              <a:rPr lang="en-US" dirty="0"/>
              <a:t>how many others in the population it dominates</a:t>
            </a:r>
          </a:p>
          <a:p>
            <a:r>
              <a:rPr lang="en-US" dirty="0"/>
              <a:t>Each individual receives a rank </a:t>
            </a:r>
            <a:r>
              <a:rPr lang="en-US" i="1" dirty="0"/>
              <a:t>R</a:t>
            </a:r>
          </a:p>
          <a:p>
            <a:pPr lvl="1"/>
            <a:r>
              <a:rPr lang="en-US" i="1" dirty="0">
                <a:solidFill>
                  <a:schemeClr val="accent2"/>
                </a:solidFill>
              </a:rPr>
              <a:t>R</a:t>
            </a:r>
            <a:r>
              <a:rPr lang="en-US" i="1" dirty="0"/>
              <a:t> </a:t>
            </a:r>
            <a:r>
              <a:rPr lang="en-US" dirty="0"/>
              <a:t>is the sum of </a:t>
            </a:r>
            <a:r>
              <a:rPr lang="en-US" i="1" dirty="0"/>
              <a:t>S’s </a:t>
            </a:r>
            <a:r>
              <a:rPr lang="en-US" dirty="0"/>
              <a:t>of the individuals that dominate it</a:t>
            </a:r>
          </a:p>
          <a:p>
            <a:pPr lvl="1"/>
            <a:r>
              <a:rPr lang="en-US" dirty="0"/>
              <a:t>Pareto individuals are </a:t>
            </a:r>
            <a:r>
              <a:rPr lang="en-US" dirty="0" err="1"/>
              <a:t>nondominated</a:t>
            </a:r>
            <a:r>
              <a:rPr lang="en-US" dirty="0"/>
              <a:t> and receive an R of 0</a:t>
            </a:r>
          </a:p>
          <a:p>
            <a:r>
              <a:rPr lang="en-US" dirty="0"/>
              <a:t>A distance to the k</a:t>
            </a:r>
            <a:r>
              <a:rPr lang="en-US" baseline="30000" dirty="0"/>
              <a:t>th </a:t>
            </a:r>
            <a:r>
              <a:rPr lang="en-US" dirty="0"/>
              <a:t>nearest neighbor (𝛔</a:t>
            </a:r>
            <a:r>
              <a:rPr lang="en-US" baseline="30000" dirty="0"/>
              <a:t>k</a:t>
            </a:r>
            <a:r>
              <a:rPr lang="en-US" dirty="0"/>
              <a:t>) is calculated and a fitness of R + 1/(𝛔</a:t>
            </a:r>
            <a:r>
              <a:rPr lang="en-US" baseline="30000" dirty="0"/>
              <a:t>k</a:t>
            </a:r>
            <a:r>
              <a:rPr lang="en-US" dirty="0"/>
              <a:t> + 2) is obtained</a:t>
            </a:r>
          </a:p>
          <a:p>
            <a:pPr lvl="1"/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20</a:t>
            </a:fld>
            <a:endParaRPr lang="en-US"/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6629400" y="3115811"/>
            <a:ext cx="405077" cy="202247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6949162" y="3671752"/>
            <a:ext cx="399847" cy="1482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7287861" y="4318249"/>
            <a:ext cx="216512" cy="785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7623097" y="4058599"/>
            <a:ext cx="478924" cy="1072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>
            <a:off x="7950585" y="4887495"/>
            <a:ext cx="104224" cy="266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6704971" y="1237779"/>
            <a:ext cx="4007101" cy="4889122"/>
            <a:chOff x="9296398" y="1542219"/>
            <a:chExt cx="4007101" cy="4889122"/>
          </a:xfrm>
        </p:grpSpPr>
        <p:sp>
          <p:nvSpPr>
            <p:cNvPr id="66" name="TextBox 65"/>
            <p:cNvSpPr txBox="1"/>
            <p:nvPr/>
          </p:nvSpPr>
          <p:spPr>
            <a:xfrm>
              <a:off x="9296398" y="2451196"/>
              <a:ext cx="71630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S:3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9625276" y="3060796"/>
              <a:ext cx="7329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S:4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1353800" y="1542219"/>
              <a:ext cx="6185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S:0</a:t>
              </a:r>
              <a:endParaRPr lang="en-US" sz="14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10460676" y="1839781"/>
              <a:ext cx="6786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S:1</a:t>
              </a:r>
              <a:endParaRPr lang="en-US" sz="1400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1528931" y="2451196"/>
              <a:ext cx="7413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S:0</a:t>
              </a:r>
              <a:endParaRPr lang="en-US" sz="14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1900951" y="3345250"/>
              <a:ext cx="6720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S:0</a:t>
              </a:r>
              <a:endParaRPr lang="en-US" sz="14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12225771" y="4663378"/>
              <a:ext cx="7282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S:0</a:t>
              </a: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2725399" y="5134953"/>
              <a:ext cx="578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S:0</a:t>
              </a:r>
              <a:endParaRPr lang="en-US" sz="14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1280563" y="4086668"/>
              <a:ext cx="4331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/>
                <a:t>S:3</a:t>
              </a:r>
              <a:endParaRPr lang="en-US" sz="1400" dirty="0"/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10839713" y="3194691"/>
              <a:ext cx="7695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S:2</a:t>
              </a: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9905999" y="3452972"/>
              <a:ext cx="77835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S:6</a:t>
              </a:r>
            </a:p>
            <a:p>
              <a:r>
                <a:rPr lang="en-US" sz="1400" dirty="0"/>
                <a:t>R</a:t>
              </a:r>
              <a:r>
                <a:rPr lang="en-US" sz="1400" dirty="0">
                  <a:sym typeface="Wingdings"/>
                </a:rPr>
                <a:t>:0</a:t>
              </a: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0627083" y="4121962"/>
              <a:ext cx="49811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S:7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0103138" y="4279996"/>
              <a:ext cx="10220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 8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11900951" y="5908121"/>
              <a:ext cx="8233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S:3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1429999" y="5562240"/>
              <a:ext cx="8403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S:4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1187940" y="4950672"/>
              <a:ext cx="7844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S:5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10591798" y="4800240"/>
              <a:ext cx="10237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S:7</a:t>
              </a:r>
            </a:p>
            <a:p>
              <a:r>
                <a:rPr lang="en-US" sz="1400" dirty="0"/>
                <a:t>R:0</a:t>
              </a: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6705600" y="1237779"/>
            <a:ext cx="4035554" cy="4889122"/>
            <a:chOff x="6705600" y="1237779"/>
            <a:chExt cx="4035554" cy="4889122"/>
          </a:xfrm>
        </p:grpSpPr>
        <p:sp>
          <p:nvSpPr>
            <p:cNvPr id="110" name="TextBox 109"/>
            <p:cNvSpPr txBox="1"/>
            <p:nvPr/>
          </p:nvSpPr>
          <p:spPr>
            <a:xfrm>
              <a:off x="6705600" y="2146756"/>
              <a:ext cx="57079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S:3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7034477" y="2756356"/>
              <a:ext cx="4778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S:4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8763000" y="1237779"/>
              <a:ext cx="54715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S:0</a:t>
              </a:r>
            </a:p>
            <a:p>
              <a:r>
                <a:rPr lang="en-US" sz="1400" dirty="0"/>
                <a:t>R:48</a:t>
              </a: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7869877" y="1535341"/>
              <a:ext cx="53695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S:1</a:t>
              </a:r>
            </a:p>
            <a:p>
              <a:r>
                <a:rPr lang="en-US" sz="1400" dirty="0"/>
                <a:t>R:27</a:t>
              </a: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8938132" y="2146756"/>
              <a:ext cx="6699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S:0</a:t>
              </a:r>
            </a:p>
            <a:p>
              <a:r>
                <a:rPr lang="en-US" sz="1400" dirty="0"/>
                <a:t>R:51</a:t>
              </a: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9310152" y="3040810"/>
              <a:ext cx="7302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S:0</a:t>
              </a:r>
            </a:p>
            <a:p>
              <a:r>
                <a:rPr lang="en-US" sz="1400" dirty="0"/>
                <a:t>R:43</a:t>
              </a: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9634972" y="4358938"/>
              <a:ext cx="67527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S:0</a:t>
              </a:r>
            </a:p>
            <a:p>
              <a:r>
                <a:rPr lang="en-US" sz="1400" dirty="0"/>
                <a:t>R:19</a:t>
              </a: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10134600" y="4830513"/>
              <a:ext cx="606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S:0</a:t>
              </a:r>
            </a:p>
            <a:p>
              <a:r>
                <a:rPr lang="en-US" sz="1400" dirty="0"/>
                <a:t>R:7</a:t>
              </a: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8689763" y="3782228"/>
              <a:ext cx="734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S:3</a:t>
              </a:r>
            </a:p>
            <a:p>
              <a:r>
                <a:rPr lang="en-US" sz="1400" dirty="0"/>
                <a:t>R:27</a:t>
              </a: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8036283" y="2356582"/>
              <a:ext cx="6659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S:2</a:t>
              </a:r>
            </a:p>
            <a:p>
              <a:r>
                <a:rPr lang="en-US" sz="1400" dirty="0"/>
                <a:t>R:32</a:t>
              </a: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8248914" y="2890251"/>
              <a:ext cx="62296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S:2</a:t>
              </a:r>
            </a:p>
            <a:p>
              <a:r>
                <a:rPr lang="en-US" sz="1400" dirty="0"/>
                <a:t>R:28</a:t>
              </a: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7315200" y="3148532"/>
              <a:ext cx="5531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S:6</a:t>
              </a:r>
            </a:p>
            <a:p>
              <a:r>
                <a:rPr lang="en-US" sz="1400" dirty="0"/>
                <a:t>R</a:t>
              </a:r>
              <a:r>
                <a:rPr lang="en-US" sz="1400" dirty="0">
                  <a:sym typeface="Wingdings"/>
                </a:rPr>
                <a:t>:0</a:t>
              </a: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8036283" y="3817522"/>
              <a:ext cx="6951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S:7</a:t>
              </a:r>
            </a:p>
            <a:p>
              <a:r>
                <a:rPr lang="en-US" sz="1400" dirty="0"/>
                <a:t>R:8</a:t>
              </a: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7512339" y="3975556"/>
              <a:ext cx="5422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 8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124" name="TextBox 123"/>
            <p:cNvSpPr txBox="1"/>
            <p:nvPr/>
          </p:nvSpPr>
          <p:spPr>
            <a:xfrm>
              <a:off x="9310152" y="5603681"/>
              <a:ext cx="7057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S:3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125" name="TextBox 124"/>
            <p:cNvSpPr txBox="1"/>
            <p:nvPr/>
          </p:nvSpPr>
          <p:spPr>
            <a:xfrm>
              <a:off x="8839200" y="5257800"/>
              <a:ext cx="61443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S:4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8597141" y="4646232"/>
              <a:ext cx="7844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S:5</a:t>
              </a:r>
            </a:p>
            <a:p>
              <a:r>
                <a:rPr lang="en-US" sz="1400" dirty="0"/>
                <a:t>R:0</a:t>
              </a: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8000999" y="4495800"/>
              <a:ext cx="4774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S:7</a:t>
              </a:r>
            </a:p>
            <a:p>
              <a:r>
                <a:rPr lang="en-US" sz="1400" dirty="0"/>
                <a:t>R:0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7361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build="allAtOnce" animBg="1"/>
      <p:bldP spid="34" grpId="0"/>
      <p:bldP spid="44" grpId="0"/>
      <p:bldP spid="45" grpId="0"/>
      <p:bldP spid="46" grpId="0"/>
      <p:bldP spid="5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this lecture students:</a:t>
            </a:r>
          </a:p>
          <a:p>
            <a:pPr lvl="1"/>
            <a:r>
              <a:rPr lang="en-US" dirty="0"/>
              <a:t>Recognize the  power of multiple objective optimization in supplying a population of solutions not just a single objectives</a:t>
            </a:r>
          </a:p>
          <a:p>
            <a:pPr lvl="1"/>
            <a:r>
              <a:rPr lang="en-US" dirty="0"/>
              <a:t>Understand now Pareto dominance can be used to affect probability of mating</a:t>
            </a:r>
          </a:p>
          <a:p>
            <a:pPr lvl="1"/>
            <a:r>
              <a:rPr lang="en-US" dirty="0"/>
              <a:t>Understand classification terms true positive, false positive, true negative, false negative, sensitivity, specificity, accuracy</a:t>
            </a:r>
          </a:p>
          <a:p>
            <a:pPr lvl="1"/>
            <a:r>
              <a:rPr lang="en-US" dirty="0"/>
              <a:t>Use Multiple Objective concepts for selection of teams for project efforts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658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30"/>
    </mc:Choice>
    <mc:Fallback xmlns="">
      <p:transition spd="slow" advTm="1403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Rate Yourself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Paper going around with 3 Columns</a:t>
            </a:r>
          </a:p>
          <a:p>
            <a:pPr lvl="1"/>
            <a:r>
              <a:rPr lang="en-US" dirty="0"/>
              <a:t>Write your name</a:t>
            </a:r>
          </a:p>
          <a:p>
            <a:pPr lvl="1"/>
            <a:r>
              <a:rPr lang="en-US" dirty="0"/>
              <a:t>Rate your python skills 0 to 9</a:t>
            </a:r>
          </a:p>
          <a:p>
            <a:pPr lvl="2"/>
            <a:r>
              <a:rPr lang="en-US" dirty="0"/>
              <a:t>0 = none  - I still think it is a snake</a:t>
            </a:r>
          </a:p>
          <a:p>
            <a:pPr lvl="2"/>
            <a:r>
              <a:rPr lang="en-US" dirty="0"/>
              <a:t>3 = some experience</a:t>
            </a:r>
          </a:p>
          <a:p>
            <a:pPr lvl="2"/>
            <a:r>
              <a:rPr lang="en-US" dirty="0"/>
              <a:t>7 = multiple years, and multiple applications </a:t>
            </a:r>
          </a:p>
          <a:p>
            <a:pPr lvl="2"/>
            <a:r>
              <a:rPr lang="en-US" dirty="0"/>
              <a:t>9 = experienced and know pandas and </a:t>
            </a:r>
            <a:r>
              <a:rPr lang="en-US" dirty="0" err="1"/>
              <a:t>sverkit</a:t>
            </a:r>
            <a:r>
              <a:rPr lang="en-US" dirty="0"/>
              <a:t> learn</a:t>
            </a:r>
          </a:p>
          <a:p>
            <a:pPr lvl="1"/>
            <a:r>
              <a:rPr lang="en-US" dirty="0"/>
              <a:t>Rate your machine learning skills</a:t>
            </a:r>
          </a:p>
          <a:p>
            <a:pPr lvl="2"/>
            <a:r>
              <a:rPr lang="en-US" dirty="0"/>
              <a:t>0 = none  </a:t>
            </a:r>
          </a:p>
          <a:p>
            <a:pPr lvl="2"/>
            <a:r>
              <a:rPr lang="en-US" dirty="0"/>
              <a:t>3 = read some articles, but have never used it</a:t>
            </a:r>
          </a:p>
          <a:p>
            <a:pPr lvl="2"/>
            <a:r>
              <a:rPr lang="en-US" dirty="0"/>
              <a:t>7 = used multiple types of machine learnings on multiple applications</a:t>
            </a:r>
          </a:p>
          <a:p>
            <a:pPr lvl="2"/>
            <a:r>
              <a:rPr lang="en-US" dirty="0"/>
              <a:t>9 = used multiple types of machine learnings on multiple applications and understand theory</a:t>
            </a:r>
          </a:p>
          <a:p>
            <a:r>
              <a:rPr lang="en-US" dirty="0"/>
              <a:t>This will serve as attendance for today, and an exercise next week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91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30"/>
    </mc:Choice>
    <mc:Fallback xmlns="">
      <p:transition spd="slow" advTm="1403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you looking for in a date/mate?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FDF77E-5572-974B-AD5B-E17AC0424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343625"/>
            <a:ext cx="7520733" cy="53978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414138-3FD5-4D41-884A-2680C3580727}"/>
              </a:ext>
            </a:extLst>
          </p:cNvPr>
          <p:cNvSpPr txBox="1"/>
          <p:nvPr/>
        </p:nvSpPr>
        <p:spPr>
          <a:xfrm>
            <a:off x="9829800" y="3276600"/>
            <a:ext cx="1423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Board Survey</a:t>
            </a:r>
          </a:p>
        </p:txBody>
      </p:sp>
    </p:spTree>
    <p:extLst>
      <p:ext uri="{BB962C8B-B14F-4D97-AF65-F5344CB8AC3E}">
        <p14:creationId xmlns:p14="http://schemas.microsoft.com/office/powerpoint/2010/main" val="3889682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30"/>
    </mc:Choice>
    <mc:Fallback xmlns="">
      <p:transition spd="slow" advTm="14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239" y="118742"/>
            <a:ext cx="11049000" cy="1325563"/>
          </a:xfrm>
        </p:spPr>
        <p:txBody>
          <a:bodyPr/>
          <a:lstStyle/>
          <a:p>
            <a:r>
              <a:rPr lang="en-US" dirty="0"/>
              <a:t>What is an algorithm looking for in a mate?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3F69F80-C7C4-F24B-A527-422B101C5785}"/>
              </a:ext>
            </a:extLst>
          </p:cNvPr>
          <p:cNvGrpSpPr/>
          <p:nvPr/>
        </p:nvGrpSpPr>
        <p:grpSpPr>
          <a:xfrm>
            <a:off x="1600200" y="1249965"/>
            <a:ext cx="9581917" cy="5441347"/>
            <a:chOff x="1479485" y="1541107"/>
            <a:chExt cx="9581917" cy="5441347"/>
          </a:xfrm>
        </p:grpSpPr>
        <p:sp>
          <p:nvSpPr>
            <p:cNvPr id="67" name="Freeform 66">
              <a:extLst>
                <a:ext uri="{FF2B5EF4-FFF2-40B4-BE49-F238E27FC236}">
                  <a16:creationId xmlns:a16="http://schemas.microsoft.com/office/drawing/2014/main" id="{6E951C9A-E4E3-6341-89D0-FABF982F20F2}"/>
                </a:ext>
              </a:extLst>
            </p:cNvPr>
            <p:cNvSpPr/>
            <p:nvPr/>
          </p:nvSpPr>
          <p:spPr>
            <a:xfrm>
              <a:off x="7230246" y="5613658"/>
              <a:ext cx="3827232" cy="1368796"/>
            </a:xfrm>
            <a:custGeom>
              <a:avLst/>
              <a:gdLst>
                <a:gd name="connsiteX0" fmla="*/ 1859243 w 3827232"/>
                <a:gd name="connsiteY0" fmla="*/ 1277023 h 1368796"/>
                <a:gd name="connsiteX1" fmla="*/ 603098 w 3827232"/>
                <a:gd name="connsiteY1" fmla="*/ 1267786 h 1368796"/>
                <a:gd name="connsiteX2" fmla="*/ 48916 w 3827232"/>
                <a:gd name="connsiteY2" fmla="*/ 1120004 h 1368796"/>
                <a:gd name="connsiteX3" fmla="*/ 122807 w 3827232"/>
                <a:gd name="connsiteY3" fmla="*/ 722841 h 1368796"/>
                <a:gd name="connsiteX4" fmla="*/ 889425 w 3827232"/>
                <a:gd name="connsiteY4" fmla="*/ 491932 h 1368796"/>
                <a:gd name="connsiteX5" fmla="*/ 1351243 w 3827232"/>
                <a:gd name="connsiteY5" fmla="*/ 454986 h 1368796"/>
                <a:gd name="connsiteX6" fmla="*/ 1378952 w 3827232"/>
                <a:gd name="connsiteY6" fmla="*/ 57823 h 1368796"/>
                <a:gd name="connsiteX7" fmla="*/ 1619098 w 3827232"/>
                <a:gd name="connsiteY7" fmla="*/ 2404 h 1368796"/>
                <a:gd name="connsiteX8" fmla="*/ 2108625 w 3827232"/>
                <a:gd name="connsiteY8" fmla="*/ 57823 h 1368796"/>
                <a:gd name="connsiteX9" fmla="*/ 2579680 w 3827232"/>
                <a:gd name="connsiteY9" fmla="*/ 48586 h 1368796"/>
                <a:gd name="connsiteX10" fmla="*/ 2487316 w 3827232"/>
                <a:gd name="connsiteY10" fmla="*/ 279495 h 1368796"/>
                <a:gd name="connsiteX11" fmla="*/ 2625861 w 3827232"/>
                <a:gd name="connsiteY11" fmla="*/ 519641 h 1368796"/>
                <a:gd name="connsiteX12" fmla="*/ 3272407 w 3827232"/>
                <a:gd name="connsiteY12" fmla="*/ 528877 h 1368796"/>
                <a:gd name="connsiteX13" fmla="*/ 3826589 w 3827232"/>
                <a:gd name="connsiteY13" fmla="*/ 879859 h 1368796"/>
                <a:gd name="connsiteX14" fmla="*/ 3346298 w 3827232"/>
                <a:gd name="connsiteY14" fmla="*/ 1350914 h 1368796"/>
                <a:gd name="connsiteX15" fmla="*/ 1859243 w 3827232"/>
                <a:gd name="connsiteY15" fmla="*/ 1277023 h 136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27232" h="1368796">
                  <a:moveTo>
                    <a:pt x="1859243" y="1277023"/>
                  </a:moveTo>
                  <a:cubicBezTo>
                    <a:pt x="1402043" y="1263168"/>
                    <a:pt x="904819" y="1293956"/>
                    <a:pt x="603098" y="1267786"/>
                  </a:cubicBezTo>
                  <a:cubicBezTo>
                    <a:pt x="301377" y="1241616"/>
                    <a:pt x="128964" y="1210828"/>
                    <a:pt x="48916" y="1120004"/>
                  </a:cubicBezTo>
                  <a:cubicBezTo>
                    <a:pt x="-31132" y="1029180"/>
                    <a:pt x="-17278" y="827520"/>
                    <a:pt x="122807" y="722841"/>
                  </a:cubicBezTo>
                  <a:cubicBezTo>
                    <a:pt x="262892" y="618162"/>
                    <a:pt x="684686" y="536574"/>
                    <a:pt x="889425" y="491932"/>
                  </a:cubicBezTo>
                  <a:cubicBezTo>
                    <a:pt x="1094164" y="447289"/>
                    <a:pt x="1269655" y="527337"/>
                    <a:pt x="1351243" y="454986"/>
                  </a:cubicBezTo>
                  <a:cubicBezTo>
                    <a:pt x="1432831" y="382635"/>
                    <a:pt x="1334310" y="133253"/>
                    <a:pt x="1378952" y="57823"/>
                  </a:cubicBezTo>
                  <a:cubicBezTo>
                    <a:pt x="1423594" y="-17607"/>
                    <a:pt x="1497486" y="2404"/>
                    <a:pt x="1619098" y="2404"/>
                  </a:cubicBezTo>
                  <a:cubicBezTo>
                    <a:pt x="1740710" y="2404"/>
                    <a:pt x="1948528" y="50126"/>
                    <a:pt x="2108625" y="57823"/>
                  </a:cubicBezTo>
                  <a:cubicBezTo>
                    <a:pt x="2268722" y="65520"/>
                    <a:pt x="2516565" y="11641"/>
                    <a:pt x="2579680" y="48586"/>
                  </a:cubicBezTo>
                  <a:cubicBezTo>
                    <a:pt x="2642795" y="85531"/>
                    <a:pt x="2479619" y="200986"/>
                    <a:pt x="2487316" y="279495"/>
                  </a:cubicBezTo>
                  <a:cubicBezTo>
                    <a:pt x="2495013" y="358004"/>
                    <a:pt x="2495013" y="478077"/>
                    <a:pt x="2625861" y="519641"/>
                  </a:cubicBezTo>
                  <a:cubicBezTo>
                    <a:pt x="2756710" y="561205"/>
                    <a:pt x="3072286" y="468841"/>
                    <a:pt x="3272407" y="528877"/>
                  </a:cubicBezTo>
                  <a:cubicBezTo>
                    <a:pt x="3472528" y="588913"/>
                    <a:pt x="3814274" y="742853"/>
                    <a:pt x="3826589" y="879859"/>
                  </a:cubicBezTo>
                  <a:cubicBezTo>
                    <a:pt x="3838904" y="1016865"/>
                    <a:pt x="3674189" y="1287799"/>
                    <a:pt x="3346298" y="1350914"/>
                  </a:cubicBezTo>
                  <a:cubicBezTo>
                    <a:pt x="3018407" y="1414029"/>
                    <a:pt x="2316443" y="1290878"/>
                    <a:pt x="1859243" y="1277023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>
              <a:extLst>
                <a:ext uri="{FF2B5EF4-FFF2-40B4-BE49-F238E27FC236}">
                  <a16:creationId xmlns:a16="http://schemas.microsoft.com/office/drawing/2014/main" id="{4F0005E3-DDA2-3D4E-8C78-481039E26235}"/>
                </a:ext>
              </a:extLst>
            </p:cNvPr>
            <p:cNvSpPr/>
            <p:nvPr/>
          </p:nvSpPr>
          <p:spPr>
            <a:xfrm>
              <a:off x="1479485" y="5613658"/>
              <a:ext cx="3827232" cy="1368796"/>
            </a:xfrm>
            <a:custGeom>
              <a:avLst/>
              <a:gdLst>
                <a:gd name="connsiteX0" fmla="*/ 1859243 w 3827232"/>
                <a:gd name="connsiteY0" fmla="*/ 1277023 h 1368796"/>
                <a:gd name="connsiteX1" fmla="*/ 603098 w 3827232"/>
                <a:gd name="connsiteY1" fmla="*/ 1267786 h 1368796"/>
                <a:gd name="connsiteX2" fmla="*/ 48916 w 3827232"/>
                <a:gd name="connsiteY2" fmla="*/ 1120004 h 1368796"/>
                <a:gd name="connsiteX3" fmla="*/ 122807 w 3827232"/>
                <a:gd name="connsiteY3" fmla="*/ 722841 h 1368796"/>
                <a:gd name="connsiteX4" fmla="*/ 889425 w 3827232"/>
                <a:gd name="connsiteY4" fmla="*/ 491932 h 1368796"/>
                <a:gd name="connsiteX5" fmla="*/ 1351243 w 3827232"/>
                <a:gd name="connsiteY5" fmla="*/ 454986 h 1368796"/>
                <a:gd name="connsiteX6" fmla="*/ 1378952 w 3827232"/>
                <a:gd name="connsiteY6" fmla="*/ 57823 h 1368796"/>
                <a:gd name="connsiteX7" fmla="*/ 1619098 w 3827232"/>
                <a:gd name="connsiteY7" fmla="*/ 2404 h 1368796"/>
                <a:gd name="connsiteX8" fmla="*/ 2108625 w 3827232"/>
                <a:gd name="connsiteY8" fmla="*/ 57823 h 1368796"/>
                <a:gd name="connsiteX9" fmla="*/ 2579680 w 3827232"/>
                <a:gd name="connsiteY9" fmla="*/ 48586 h 1368796"/>
                <a:gd name="connsiteX10" fmla="*/ 2487316 w 3827232"/>
                <a:gd name="connsiteY10" fmla="*/ 279495 h 1368796"/>
                <a:gd name="connsiteX11" fmla="*/ 2625861 w 3827232"/>
                <a:gd name="connsiteY11" fmla="*/ 519641 h 1368796"/>
                <a:gd name="connsiteX12" fmla="*/ 3272407 w 3827232"/>
                <a:gd name="connsiteY12" fmla="*/ 528877 h 1368796"/>
                <a:gd name="connsiteX13" fmla="*/ 3826589 w 3827232"/>
                <a:gd name="connsiteY13" fmla="*/ 879859 h 1368796"/>
                <a:gd name="connsiteX14" fmla="*/ 3346298 w 3827232"/>
                <a:gd name="connsiteY14" fmla="*/ 1350914 h 1368796"/>
                <a:gd name="connsiteX15" fmla="*/ 1859243 w 3827232"/>
                <a:gd name="connsiteY15" fmla="*/ 1277023 h 136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27232" h="1368796">
                  <a:moveTo>
                    <a:pt x="1859243" y="1277023"/>
                  </a:moveTo>
                  <a:cubicBezTo>
                    <a:pt x="1402043" y="1263168"/>
                    <a:pt x="904819" y="1293956"/>
                    <a:pt x="603098" y="1267786"/>
                  </a:cubicBezTo>
                  <a:cubicBezTo>
                    <a:pt x="301377" y="1241616"/>
                    <a:pt x="128964" y="1210828"/>
                    <a:pt x="48916" y="1120004"/>
                  </a:cubicBezTo>
                  <a:cubicBezTo>
                    <a:pt x="-31132" y="1029180"/>
                    <a:pt x="-17278" y="827520"/>
                    <a:pt x="122807" y="722841"/>
                  </a:cubicBezTo>
                  <a:cubicBezTo>
                    <a:pt x="262892" y="618162"/>
                    <a:pt x="684686" y="536574"/>
                    <a:pt x="889425" y="491932"/>
                  </a:cubicBezTo>
                  <a:cubicBezTo>
                    <a:pt x="1094164" y="447289"/>
                    <a:pt x="1269655" y="527337"/>
                    <a:pt x="1351243" y="454986"/>
                  </a:cubicBezTo>
                  <a:cubicBezTo>
                    <a:pt x="1432831" y="382635"/>
                    <a:pt x="1334310" y="133253"/>
                    <a:pt x="1378952" y="57823"/>
                  </a:cubicBezTo>
                  <a:cubicBezTo>
                    <a:pt x="1423594" y="-17607"/>
                    <a:pt x="1497486" y="2404"/>
                    <a:pt x="1619098" y="2404"/>
                  </a:cubicBezTo>
                  <a:cubicBezTo>
                    <a:pt x="1740710" y="2404"/>
                    <a:pt x="1948528" y="50126"/>
                    <a:pt x="2108625" y="57823"/>
                  </a:cubicBezTo>
                  <a:cubicBezTo>
                    <a:pt x="2268722" y="65520"/>
                    <a:pt x="2516565" y="11641"/>
                    <a:pt x="2579680" y="48586"/>
                  </a:cubicBezTo>
                  <a:cubicBezTo>
                    <a:pt x="2642795" y="85531"/>
                    <a:pt x="2479619" y="200986"/>
                    <a:pt x="2487316" y="279495"/>
                  </a:cubicBezTo>
                  <a:cubicBezTo>
                    <a:pt x="2495013" y="358004"/>
                    <a:pt x="2495013" y="478077"/>
                    <a:pt x="2625861" y="519641"/>
                  </a:cubicBezTo>
                  <a:cubicBezTo>
                    <a:pt x="2756710" y="561205"/>
                    <a:pt x="3072286" y="468841"/>
                    <a:pt x="3272407" y="528877"/>
                  </a:cubicBezTo>
                  <a:cubicBezTo>
                    <a:pt x="3472528" y="588913"/>
                    <a:pt x="3814274" y="742853"/>
                    <a:pt x="3826589" y="879859"/>
                  </a:cubicBezTo>
                  <a:cubicBezTo>
                    <a:pt x="3838904" y="1016865"/>
                    <a:pt x="3674189" y="1287799"/>
                    <a:pt x="3346298" y="1350914"/>
                  </a:cubicBezTo>
                  <a:cubicBezTo>
                    <a:pt x="3018407" y="1414029"/>
                    <a:pt x="2316443" y="1290878"/>
                    <a:pt x="1859243" y="1277023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>
              <a:extLst>
                <a:ext uri="{FF2B5EF4-FFF2-40B4-BE49-F238E27FC236}">
                  <a16:creationId xmlns:a16="http://schemas.microsoft.com/office/drawing/2014/main" id="{111B0618-5F83-EC4E-8EE9-91E7EADAF0A2}"/>
                </a:ext>
              </a:extLst>
            </p:cNvPr>
            <p:cNvSpPr/>
            <p:nvPr/>
          </p:nvSpPr>
          <p:spPr>
            <a:xfrm>
              <a:off x="7234170" y="2619170"/>
              <a:ext cx="3827232" cy="1368796"/>
            </a:xfrm>
            <a:custGeom>
              <a:avLst/>
              <a:gdLst>
                <a:gd name="connsiteX0" fmla="*/ 1859243 w 3827232"/>
                <a:gd name="connsiteY0" fmla="*/ 1277023 h 1368796"/>
                <a:gd name="connsiteX1" fmla="*/ 603098 w 3827232"/>
                <a:gd name="connsiteY1" fmla="*/ 1267786 h 1368796"/>
                <a:gd name="connsiteX2" fmla="*/ 48916 w 3827232"/>
                <a:gd name="connsiteY2" fmla="*/ 1120004 h 1368796"/>
                <a:gd name="connsiteX3" fmla="*/ 122807 w 3827232"/>
                <a:gd name="connsiteY3" fmla="*/ 722841 h 1368796"/>
                <a:gd name="connsiteX4" fmla="*/ 889425 w 3827232"/>
                <a:gd name="connsiteY4" fmla="*/ 491932 h 1368796"/>
                <a:gd name="connsiteX5" fmla="*/ 1351243 w 3827232"/>
                <a:gd name="connsiteY5" fmla="*/ 454986 h 1368796"/>
                <a:gd name="connsiteX6" fmla="*/ 1378952 w 3827232"/>
                <a:gd name="connsiteY6" fmla="*/ 57823 h 1368796"/>
                <a:gd name="connsiteX7" fmla="*/ 1619098 w 3827232"/>
                <a:gd name="connsiteY7" fmla="*/ 2404 h 1368796"/>
                <a:gd name="connsiteX8" fmla="*/ 2108625 w 3827232"/>
                <a:gd name="connsiteY8" fmla="*/ 57823 h 1368796"/>
                <a:gd name="connsiteX9" fmla="*/ 2579680 w 3827232"/>
                <a:gd name="connsiteY9" fmla="*/ 48586 h 1368796"/>
                <a:gd name="connsiteX10" fmla="*/ 2487316 w 3827232"/>
                <a:gd name="connsiteY10" fmla="*/ 279495 h 1368796"/>
                <a:gd name="connsiteX11" fmla="*/ 2625861 w 3827232"/>
                <a:gd name="connsiteY11" fmla="*/ 519641 h 1368796"/>
                <a:gd name="connsiteX12" fmla="*/ 3272407 w 3827232"/>
                <a:gd name="connsiteY12" fmla="*/ 528877 h 1368796"/>
                <a:gd name="connsiteX13" fmla="*/ 3826589 w 3827232"/>
                <a:gd name="connsiteY13" fmla="*/ 879859 h 1368796"/>
                <a:gd name="connsiteX14" fmla="*/ 3346298 w 3827232"/>
                <a:gd name="connsiteY14" fmla="*/ 1350914 h 1368796"/>
                <a:gd name="connsiteX15" fmla="*/ 1859243 w 3827232"/>
                <a:gd name="connsiteY15" fmla="*/ 1277023 h 136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27232" h="1368796">
                  <a:moveTo>
                    <a:pt x="1859243" y="1277023"/>
                  </a:moveTo>
                  <a:cubicBezTo>
                    <a:pt x="1402043" y="1263168"/>
                    <a:pt x="904819" y="1293956"/>
                    <a:pt x="603098" y="1267786"/>
                  </a:cubicBezTo>
                  <a:cubicBezTo>
                    <a:pt x="301377" y="1241616"/>
                    <a:pt x="128964" y="1210828"/>
                    <a:pt x="48916" y="1120004"/>
                  </a:cubicBezTo>
                  <a:cubicBezTo>
                    <a:pt x="-31132" y="1029180"/>
                    <a:pt x="-17278" y="827520"/>
                    <a:pt x="122807" y="722841"/>
                  </a:cubicBezTo>
                  <a:cubicBezTo>
                    <a:pt x="262892" y="618162"/>
                    <a:pt x="684686" y="536574"/>
                    <a:pt x="889425" y="491932"/>
                  </a:cubicBezTo>
                  <a:cubicBezTo>
                    <a:pt x="1094164" y="447289"/>
                    <a:pt x="1269655" y="527337"/>
                    <a:pt x="1351243" y="454986"/>
                  </a:cubicBezTo>
                  <a:cubicBezTo>
                    <a:pt x="1432831" y="382635"/>
                    <a:pt x="1334310" y="133253"/>
                    <a:pt x="1378952" y="57823"/>
                  </a:cubicBezTo>
                  <a:cubicBezTo>
                    <a:pt x="1423594" y="-17607"/>
                    <a:pt x="1497486" y="2404"/>
                    <a:pt x="1619098" y="2404"/>
                  </a:cubicBezTo>
                  <a:cubicBezTo>
                    <a:pt x="1740710" y="2404"/>
                    <a:pt x="1948528" y="50126"/>
                    <a:pt x="2108625" y="57823"/>
                  </a:cubicBezTo>
                  <a:cubicBezTo>
                    <a:pt x="2268722" y="65520"/>
                    <a:pt x="2516565" y="11641"/>
                    <a:pt x="2579680" y="48586"/>
                  </a:cubicBezTo>
                  <a:cubicBezTo>
                    <a:pt x="2642795" y="85531"/>
                    <a:pt x="2479619" y="200986"/>
                    <a:pt x="2487316" y="279495"/>
                  </a:cubicBezTo>
                  <a:cubicBezTo>
                    <a:pt x="2495013" y="358004"/>
                    <a:pt x="2495013" y="478077"/>
                    <a:pt x="2625861" y="519641"/>
                  </a:cubicBezTo>
                  <a:cubicBezTo>
                    <a:pt x="2756710" y="561205"/>
                    <a:pt x="3072286" y="468841"/>
                    <a:pt x="3272407" y="528877"/>
                  </a:cubicBezTo>
                  <a:cubicBezTo>
                    <a:pt x="3472528" y="588913"/>
                    <a:pt x="3814274" y="742853"/>
                    <a:pt x="3826589" y="879859"/>
                  </a:cubicBezTo>
                  <a:cubicBezTo>
                    <a:pt x="3838904" y="1016865"/>
                    <a:pt x="3674189" y="1287799"/>
                    <a:pt x="3346298" y="1350914"/>
                  </a:cubicBezTo>
                  <a:cubicBezTo>
                    <a:pt x="3018407" y="1414029"/>
                    <a:pt x="2316443" y="1290878"/>
                    <a:pt x="1859243" y="1277023"/>
                  </a:cubicBezTo>
                  <a:close/>
                </a:path>
              </a:pathLst>
            </a:cu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2D725472-FC66-7D48-B8A3-F70D5A1B630A}"/>
                </a:ext>
              </a:extLst>
            </p:cNvPr>
            <p:cNvSpPr/>
            <p:nvPr/>
          </p:nvSpPr>
          <p:spPr>
            <a:xfrm>
              <a:off x="1498175" y="2625341"/>
              <a:ext cx="3827232" cy="1368796"/>
            </a:xfrm>
            <a:custGeom>
              <a:avLst/>
              <a:gdLst>
                <a:gd name="connsiteX0" fmla="*/ 1859243 w 3827232"/>
                <a:gd name="connsiteY0" fmla="*/ 1277023 h 1368796"/>
                <a:gd name="connsiteX1" fmla="*/ 603098 w 3827232"/>
                <a:gd name="connsiteY1" fmla="*/ 1267786 h 1368796"/>
                <a:gd name="connsiteX2" fmla="*/ 48916 w 3827232"/>
                <a:gd name="connsiteY2" fmla="*/ 1120004 h 1368796"/>
                <a:gd name="connsiteX3" fmla="*/ 122807 w 3827232"/>
                <a:gd name="connsiteY3" fmla="*/ 722841 h 1368796"/>
                <a:gd name="connsiteX4" fmla="*/ 889425 w 3827232"/>
                <a:gd name="connsiteY4" fmla="*/ 491932 h 1368796"/>
                <a:gd name="connsiteX5" fmla="*/ 1351243 w 3827232"/>
                <a:gd name="connsiteY5" fmla="*/ 454986 h 1368796"/>
                <a:gd name="connsiteX6" fmla="*/ 1378952 w 3827232"/>
                <a:gd name="connsiteY6" fmla="*/ 57823 h 1368796"/>
                <a:gd name="connsiteX7" fmla="*/ 1619098 w 3827232"/>
                <a:gd name="connsiteY7" fmla="*/ 2404 h 1368796"/>
                <a:gd name="connsiteX8" fmla="*/ 2108625 w 3827232"/>
                <a:gd name="connsiteY8" fmla="*/ 57823 h 1368796"/>
                <a:gd name="connsiteX9" fmla="*/ 2579680 w 3827232"/>
                <a:gd name="connsiteY9" fmla="*/ 48586 h 1368796"/>
                <a:gd name="connsiteX10" fmla="*/ 2487316 w 3827232"/>
                <a:gd name="connsiteY10" fmla="*/ 279495 h 1368796"/>
                <a:gd name="connsiteX11" fmla="*/ 2625861 w 3827232"/>
                <a:gd name="connsiteY11" fmla="*/ 519641 h 1368796"/>
                <a:gd name="connsiteX12" fmla="*/ 3272407 w 3827232"/>
                <a:gd name="connsiteY12" fmla="*/ 528877 h 1368796"/>
                <a:gd name="connsiteX13" fmla="*/ 3826589 w 3827232"/>
                <a:gd name="connsiteY13" fmla="*/ 879859 h 1368796"/>
                <a:gd name="connsiteX14" fmla="*/ 3346298 w 3827232"/>
                <a:gd name="connsiteY14" fmla="*/ 1350914 h 1368796"/>
                <a:gd name="connsiteX15" fmla="*/ 1859243 w 3827232"/>
                <a:gd name="connsiteY15" fmla="*/ 1277023 h 1368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27232" h="1368796">
                  <a:moveTo>
                    <a:pt x="1859243" y="1277023"/>
                  </a:moveTo>
                  <a:cubicBezTo>
                    <a:pt x="1402043" y="1263168"/>
                    <a:pt x="904819" y="1293956"/>
                    <a:pt x="603098" y="1267786"/>
                  </a:cubicBezTo>
                  <a:cubicBezTo>
                    <a:pt x="301377" y="1241616"/>
                    <a:pt x="128964" y="1210828"/>
                    <a:pt x="48916" y="1120004"/>
                  </a:cubicBezTo>
                  <a:cubicBezTo>
                    <a:pt x="-31132" y="1029180"/>
                    <a:pt x="-17278" y="827520"/>
                    <a:pt x="122807" y="722841"/>
                  </a:cubicBezTo>
                  <a:cubicBezTo>
                    <a:pt x="262892" y="618162"/>
                    <a:pt x="684686" y="536574"/>
                    <a:pt x="889425" y="491932"/>
                  </a:cubicBezTo>
                  <a:cubicBezTo>
                    <a:pt x="1094164" y="447289"/>
                    <a:pt x="1269655" y="527337"/>
                    <a:pt x="1351243" y="454986"/>
                  </a:cubicBezTo>
                  <a:cubicBezTo>
                    <a:pt x="1432831" y="382635"/>
                    <a:pt x="1334310" y="133253"/>
                    <a:pt x="1378952" y="57823"/>
                  </a:cubicBezTo>
                  <a:cubicBezTo>
                    <a:pt x="1423594" y="-17607"/>
                    <a:pt x="1497486" y="2404"/>
                    <a:pt x="1619098" y="2404"/>
                  </a:cubicBezTo>
                  <a:cubicBezTo>
                    <a:pt x="1740710" y="2404"/>
                    <a:pt x="1948528" y="50126"/>
                    <a:pt x="2108625" y="57823"/>
                  </a:cubicBezTo>
                  <a:cubicBezTo>
                    <a:pt x="2268722" y="65520"/>
                    <a:pt x="2516565" y="11641"/>
                    <a:pt x="2579680" y="48586"/>
                  </a:cubicBezTo>
                  <a:cubicBezTo>
                    <a:pt x="2642795" y="85531"/>
                    <a:pt x="2479619" y="200986"/>
                    <a:pt x="2487316" y="279495"/>
                  </a:cubicBezTo>
                  <a:cubicBezTo>
                    <a:pt x="2495013" y="358004"/>
                    <a:pt x="2495013" y="478077"/>
                    <a:pt x="2625861" y="519641"/>
                  </a:cubicBezTo>
                  <a:cubicBezTo>
                    <a:pt x="2756710" y="561205"/>
                    <a:pt x="3072286" y="468841"/>
                    <a:pt x="3272407" y="528877"/>
                  </a:cubicBezTo>
                  <a:cubicBezTo>
                    <a:pt x="3472528" y="588913"/>
                    <a:pt x="3814274" y="742853"/>
                    <a:pt x="3826589" y="879859"/>
                  </a:cubicBezTo>
                  <a:cubicBezTo>
                    <a:pt x="3838904" y="1016865"/>
                    <a:pt x="3674189" y="1287799"/>
                    <a:pt x="3346298" y="1350914"/>
                  </a:cubicBezTo>
                  <a:cubicBezTo>
                    <a:pt x="3018407" y="1414029"/>
                    <a:pt x="2316443" y="1290878"/>
                    <a:pt x="1859243" y="1277023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78C2AB88-2D94-754B-8A36-0F11339E594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50052" y="1541107"/>
              <a:ext cx="3200400" cy="2174545"/>
              <a:chOff x="1226820" y="2209800"/>
              <a:chExt cx="4945380" cy="3261360"/>
            </a:xfrm>
          </p:grpSpPr>
          <p:sp>
            <p:nvSpPr>
              <p:cNvPr id="72" name="Flowchart: Process 5">
                <a:extLst>
                  <a:ext uri="{FF2B5EF4-FFF2-40B4-BE49-F238E27FC236}">
                    <a16:creationId xmlns:a16="http://schemas.microsoft.com/office/drawing/2014/main" id="{485CAC2F-D6E0-6D47-BDBE-5066D93752E7}"/>
                  </a:ext>
                </a:extLst>
              </p:cNvPr>
              <p:cNvSpPr/>
              <p:nvPr/>
            </p:nvSpPr>
            <p:spPr>
              <a:xfrm>
                <a:off x="3851910" y="220980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Classifier</a:t>
                </a:r>
              </a:p>
            </p:txBody>
          </p:sp>
          <p:sp>
            <p:nvSpPr>
              <p:cNvPr id="73" name="Flowchart: Process 6">
                <a:extLst>
                  <a:ext uri="{FF2B5EF4-FFF2-40B4-BE49-F238E27FC236}">
                    <a16:creationId xmlns:a16="http://schemas.microsoft.com/office/drawing/2014/main" id="{15069DF3-66E5-CA4E-B774-734713363AB2}"/>
                  </a:ext>
                </a:extLst>
              </p:cNvPr>
              <p:cNvSpPr/>
              <p:nvPr/>
            </p:nvSpPr>
            <p:spPr>
              <a:xfrm>
                <a:off x="122682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Audio Waveform</a:t>
                </a:r>
              </a:p>
            </p:txBody>
          </p:sp>
          <p:sp>
            <p:nvSpPr>
              <p:cNvPr id="74" name="Flowchart: Process 7">
                <a:extLst>
                  <a:ext uri="{FF2B5EF4-FFF2-40B4-BE49-F238E27FC236}">
                    <a16:creationId xmlns:a16="http://schemas.microsoft.com/office/drawing/2014/main" id="{99B53F02-33CB-FB42-AB0D-A01E59CE1AB3}"/>
                  </a:ext>
                </a:extLst>
              </p:cNvPr>
              <p:cNvSpPr/>
              <p:nvPr/>
            </p:nvSpPr>
            <p:spPr>
              <a:xfrm>
                <a:off x="2979420" y="400812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FFT Transform</a:t>
                </a:r>
              </a:p>
            </p:txBody>
          </p:sp>
          <p:sp>
            <p:nvSpPr>
              <p:cNvPr id="75" name="Flowchart: Process 8">
                <a:extLst>
                  <a:ext uri="{FF2B5EF4-FFF2-40B4-BE49-F238E27FC236}">
                    <a16:creationId xmlns:a16="http://schemas.microsoft.com/office/drawing/2014/main" id="{854AF237-C5D8-1F4B-B2AE-C2FDFC26361E}"/>
                  </a:ext>
                </a:extLst>
              </p:cNvPr>
              <p:cNvSpPr/>
              <p:nvPr/>
            </p:nvSpPr>
            <p:spPr>
              <a:xfrm>
                <a:off x="297180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Window Size</a:t>
                </a:r>
              </a:p>
            </p:txBody>
          </p:sp>
          <p:sp>
            <p:nvSpPr>
              <p:cNvPr id="76" name="Flowchart: Process 9">
                <a:extLst>
                  <a:ext uri="{FF2B5EF4-FFF2-40B4-BE49-F238E27FC236}">
                    <a16:creationId xmlns:a16="http://schemas.microsoft.com/office/drawing/2014/main" id="{BF493FD3-ACE5-2649-8CF2-212601507438}"/>
                  </a:ext>
                </a:extLst>
              </p:cNvPr>
              <p:cNvSpPr/>
              <p:nvPr/>
            </p:nvSpPr>
            <p:spPr>
              <a:xfrm>
                <a:off x="472440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Step Size</a:t>
                </a:r>
              </a:p>
            </p:txBody>
          </p:sp>
          <p:sp>
            <p:nvSpPr>
              <p:cNvPr id="77" name="Flowchart: Process 10">
                <a:extLst>
                  <a:ext uri="{FF2B5EF4-FFF2-40B4-BE49-F238E27FC236}">
                    <a16:creationId xmlns:a16="http://schemas.microsoft.com/office/drawing/2014/main" id="{A733AB17-B384-F847-96E9-36562521AF3C}"/>
                  </a:ext>
                </a:extLst>
              </p:cNvPr>
              <p:cNvSpPr/>
              <p:nvPr/>
            </p:nvSpPr>
            <p:spPr>
              <a:xfrm>
                <a:off x="3851910" y="3048000"/>
                <a:ext cx="1447800" cy="533400"/>
              </a:xfrm>
              <a:prstGeom prst="flowChart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SVM</a:t>
                </a:r>
              </a:p>
            </p:txBody>
          </p:sp>
          <p:cxnSp>
            <p:nvCxnSpPr>
              <p:cNvPr id="78" name="Elbow Connector 77">
                <a:extLst>
                  <a:ext uri="{FF2B5EF4-FFF2-40B4-BE49-F238E27FC236}">
                    <a16:creationId xmlns:a16="http://schemas.microsoft.com/office/drawing/2014/main" id="{F3432026-917C-9A4A-9E03-EE3222BF2055}"/>
                  </a:ext>
                </a:extLst>
              </p:cNvPr>
              <p:cNvCxnSpPr>
                <a:stCxn id="72" idx="0"/>
                <a:endCxn id="73" idx="2"/>
              </p:cNvCxnSpPr>
              <p:nvPr/>
            </p:nvCxnSpPr>
            <p:spPr>
              <a:xfrm rot="5400000" flipH="1" flipV="1">
                <a:off x="2628900" y="3863340"/>
                <a:ext cx="396240" cy="175260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Elbow Connector 78">
                <a:extLst>
                  <a:ext uri="{FF2B5EF4-FFF2-40B4-BE49-F238E27FC236}">
                    <a16:creationId xmlns:a16="http://schemas.microsoft.com/office/drawing/2014/main" id="{8802056B-DE40-1142-AA4E-1A2C0DA80A8F}"/>
                  </a:ext>
                </a:extLst>
              </p:cNvPr>
              <p:cNvCxnSpPr>
                <a:stCxn id="75" idx="0"/>
                <a:endCxn id="73" idx="2"/>
              </p:cNvCxnSpPr>
              <p:nvPr/>
            </p:nvCxnSpPr>
            <p:spPr>
              <a:xfrm rot="16200000" flipV="1">
                <a:off x="4377690" y="3867150"/>
                <a:ext cx="396240" cy="174498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Elbow Connector 79">
                <a:extLst>
                  <a:ext uri="{FF2B5EF4-FFF2-40B4-BE49-F238E27FC236}">
                    <a16:creationId xmlns:a16="http://schemas.microsoft.com/office/drawing/2014/main" id="{B5293F24-4A04-CB44-8F9F-02345BAE602E}"/>
                  </a:ext>
                </a:extLst>
              </p:cNvPr>
              <p:cNvCxnSpPr>
                <a:stCxn id="73" idx="0"/>
                <a:endCxn id="76" idx="2"/>
              </p:cNvCxnSpPr>
              <p:nvPr/>
            </p:nvCxnSpPr>
            <p:spPr>
              <a:xfrm rot="5400000" flipH="1" flipV="1">
                <a:off x="3926205" y="3358515"/>
                <a:ext cx="426720" cy="872490"/>
              </a:xfrm>
              <a:prstGeom prst="bentConnector3">
                <a:avLst>
                  <a:gd name="adj1" fmla="val 50000"/>
                </a:avLst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Arrow Connector 80">
                <a:extLst>
                  <a:ext uri="{FF2B5EF4-FFF2-40B4-BE49-F238E27FC236}">
                    <a16:creationId xmlns:a16="http://schemas.microsoft.com/office/drawing/2014/main" id="{C159F406-D8F4-2C47-965C-D9306CE10693}"/>
                  </a:ext>
                </a:extLst>
              </p:cNvPr>
              <p:cNvCxnSpPr>
                <a:stCxn id="76" idx="0"/>
                <a:endCxn id="71" idx="2"/>
              </p:cNvCxnSpPr>
              <p:nvPr/>
            </p:nvCxnSpPr>
            <p:spPr>
              <a:xfrm flipV="1">
                <a:off x="4575810" y="2743200"/>
                <a:ext cx="0" cy="304800"/>
              </a:xfrm>
              <a:prstGeom prst="straightConnector1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16960773-4C92-4843-959A-6C4E459DF1D2}"/>
                  </a:ext>
                </a:extLst>
              </p:cNvPr>
              <p:cNvCxnSpPr>
                <a:stCxn id="74" idx="0"/>
                <a:endCxn id="73" idx="2"/>
              </p:cNvCxnSpPr>
              <p:nvPr/>
            </p:nvCxnSpPr>
            <p:spPr>
              <a:xfrm flipV="1">
                <a:off x="3695700" y="4541520"/>
                <a:ext cx="7620" cy="396240"/>
              </a:xfrm>
              <a:prstGeom prst="straightConnector1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221CFFDD-9150-4447-ADAC-2D3AD750D61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54485" y="1541107"/>
              <a:ext cx="3200400" cy="2174545"/>
              <a:chOff x="1226820" y="2209800"/>
              <a:chExt cx="4945380" cy="3261360"/>
            </a:xfrm>
          </p:grpSpPr>
          <p:sp>
            <p:nvSpPr>
              <p:cNvPr id="84" name="Flowchart: Process 17">
                <a:extLst>
                  <a:ext uri="{FF2B5EF4-FFF2-40B4-BE49-F238E27FC236}">
                    <a16:creationId xmlns:a16="http://schemas.microsoft.com/office/drawing/2014/main" id="{A866269C-D220-7C46-A87E-ABF91A96B21A}"/>
                  </a:ext>
                </a:extLst>
              </p:cNvPr>
              <p:cNvSpPr/>
              <p:nvPr/>
            </p:nvSpPr>
            <p:spPr>
              <a:xfrm>
                <a:off x="3851910" y="220980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Classifier</a:t>
                </a:r>
              </a:p>
            </p:txBody>
          </p:sp>
          <p:sp>
            <p:nvSpPr>
              <p:cNvPr id="85" name="Flowchart: Process 18">
                <a:extLst>
                  <a:ext uri="{FF2B5EF4-FFF2-40B4-BE49-F238E27FC236}">
                    <a16:creationId xmlns:a16="http://schemas.microsoft.com/office/drawing/2014/main" id="{62D51FCD-9FAD-AF40-BF51-9ABBB6B8FF5D}"/>
                  </a:ext>
                </a:extLst>
              </p:cNvPr>
              <p:cNvSpPr/>
              <p:nvPr/>
            </p:nvSpPr>
            <p:spPr>
              <a:xfrm>
                <a:off x="122682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Audio Waveform</a:t>
                </a:r>
              </a:p>
            </p:txBody>
          </p:sp>
          <p:sp>
            <p:nvSpPr>
              <p:cNvPr id="86" name="Flowchart: Process 19">
                <a:extLst>
                  <a:ext uri="{FF2B5EF4-FFF2-40B4-BE49-F238E27FC236}">
                    <a16:creationId xmlns:a16="http://schemas.microsoft.com/office/drawing/2014/main" id="{127E4B7E-C026-7640-B606-71E6696CEF71}"/>
                  </a:ext>
                </a:extLst>
              </p:cNvPr>
              <p:cNvSpPr/>
              <p:nvPr/>
            </p:nvSpPr>
            <p:spPr>
              <a:xfrm>
                <a:off x="2979420" y="400812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Wavelet Transform</a:t>
                </a:r>
              </a:p>
            </p:txBody>
          </p:sp>
          <p:sp>
            <p:nvSpPr>
              <p:cNvPr id="87" name="Flowchart: Process 20">
                <a:extLst>
                  <a:ext uri="{FF2B5EF4-FFF2-40B4-BE49-F238E27FC236}">
                    <a16:creationId xmlns:a16="http://schemas.microsoft.com/office/drawing/2014/main" id="{6A5F4DB3-FD90-5A4E-A92F-6FE3E66B48BB}"/>
                  </a:ext>
                </a:extLst>
              </p:cNvPr>
              <p:cNvSpPr/>
              <p:nvPr/>
            </p:nvSpPr>
            <p:spPr>
              <a:xfrm>
                <a:off x="297180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Window Size</a:t>
                </a:r>
              </a:p>
            </p:txBody>
          </p:sp>
          <p:sp>
            <p:nvSpPr>
              <p:cNvPr id="88" name="Flowchart: Process 21">
                <a:extLst>
                  <a:ext uri="{FF2B5EF4-FFF2-40B4-BE49-F238E27FC236}">
                    <a16:creationId xmlns:a16="http://schemas.microsoft.com/office/drawing/2014/main" id="{CFE881D4-3FD2-6046-9960-53026774E27E}"/>
                  </a:ext>
                </a:extLst>
              </p:cNvPr>
              <p:cNvSpPr/>
              <p:nvPr/>
            </p:nvSpPr>
            <p:spPr>
              <a:xfrm>
                <a:off x="472440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Step Size</a:t>
                </a:r>
              </a:p>
            </p:txBody>
          </p:sp>
          <p:sp>
            <p:nvSpPr>
              <p:cNvPr id="89" name="Flowchart: Process 22">
                <a:extLst>
                  <a:ext uri="{FF2B5EF4-FFF2-40B4-BE49-F238E27FC236}">
                    <a16:creationId xmlns:a16="http://schemas.microsoft.com/office/drawing/2014/main" id="{41199DE5-D8C7-DF43-8010-E24DA0C6C4F5}"/>
                  </a:ext>
                </a:extLst>
              </p:cNvPr>
              <p:cNvSpPr/>
              <p:nvPr/>
            </p:nvSpPr>
            <p:spPr>
              <a:xfrm>
                <a:off x="3851910" y="3048000"/>
                <a:ext cx="1447800" cy="533400"/>
              </a:xfrm>
              <a:prstGeom prst="flowChart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 err="1">
                    <a:solidFill>
                      <a:prstClr val="white"/>
                    </a:solidFill>
                  </a:rPr>
                  <a:t>kNN</a:t>
                </a:r>
                <a:endParaRPr lang="en-US" sz="12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Flowchart: Process 23">
                <a:extLst>
                  <a:ext uri="{FF2B5EF4-FFF2-40B4-BE49-F238E27FC236}">
                    <a16:creationId xmlns:a16="http://schemas.microsoft.com/office/drawing/2014/main" id="{E830EE46-54B8-964D-A5A3-20A7C888A59D}"/>
                  </a:ext>
                </a:extLst>
              </p:cNvPr>
              <p:cNvSpPr/>
              <p:nvPr/>
            </p:nvSpPr>
            <p:spPr>
              <a:xfrm>
                <a:off x="4724400" y="400812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k</a:t>
                </a:r>
              </a:p>
            </p:txBody>
          </p:sp>
          <p:cxnSp>
            <p:nvCxnSpPr>
              <p:cNvPr id="91" name="Elbow Connector 90">
                <a:extLst>
                  <a:ext uri="{FF2B5EF4-FFF2-40B4-BE49-F238E27FC236}">
                    <a16:creationId xmlns:a16="http://schemas.microsoft.com/office/drawing/2014/main" id="{99C68E2A-CA12-A846-813A-9047CD159AA4}"/>
                  </a:ext>
                </a:extLst>
              </p:cNvPr>
              <p:cNvCxnSpPr>
                <a:stCxn id="84" idx="0"/>
                <a:endCxn id="85" idx="2"/>
              </p:cNvCxnSpPr>
              <p:nvPr/>
            </p:nvCxnSpPr>
            <p:spPr>
              <a:xfrm rot="5400000" flipH="1" flipV="1">
                <a:off x="2628900" y="3863340"/>
                <a:ext cx="396240" cy="175260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Elbow Connector 91">
                <a:extLst>
                  <a:ext uri="{FF2B5EF4-FFF2-40B4-BE49-F238E27FC236}">
                    <a16:creationId xmlns:a16="http://schemas.microsoft.com/office/drawing/2014/main" id="{716DB790-E02A-9045-A4F4-FB8BB11F8158}"/>
                  </a:ext>
                </a:extLst>
              </p:cNvPr>
              <p:cNvCxnSpPr>
                <a:stCxn id="87" idx="0"/>
                <a:endCxn id="85" idx="2"/>
              </p:cNvCxnSpPr>
              <p:nvPr/>
            </p:nvCxnSpPr>
            <p:spPr>
              <a:xfrm rot="16200000" flipV="1">
                <a:off x="4377690" y="3867150"/>
                <a:ext cx="396240" cy="174498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Elbow Connector 92">
                <a:extLst>
                  <a:ext uri="{FF2B5EF4-FFF2-40B4-BE49-F238E27FC236}">
                    <a16:creationId xmlns:a16="http://schemas.microsoft.com/office/drawing/2014/main" id="{8091BB17-6608-9444-B347-71607CDAD770}"/>
                  </a:ext>
                </a:extLst>
              </p:cNvPr>
              <p:cNvCxnSpPr>
                <a:stCxn id="89" idx="0"/>
                <a:endCxn id="88" idx="2"/>
              </p:cNvCxnSpPr>
              <p:nvPr/>
            </p:nvCxnSpPr>
            <p:spPr>
              <a:xfrm rot="16200000" flipV="1">
                <a:off x="4798695" y="3358515"/>
                <a:ext cx="426720" cy="87249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Elbow Connector 93">
                <a:extLst>
                  <a:ext uri="{FF2B5EF4-FFF2-40B4-BE49-F238E27FC236}">
                    <a16:creationId xmlns:a16="http://schemas.microsoft.com/office/drawing/2014/main" id="{1B0CF355-4B4E-FF4A-8DE4-8CB29A9E3ED5}"/>
                  </a:ext>
                </a:extLst>
              </p:cNvPr>
              <p:cNvCxnSpPr>
                <a:stCxn id="85" idx="0"/>
                <a:endCxn id="88" idx="2"/>
              </p:cNvCxnSpPr>
              <p:nvPr/>
            </p:nvCxnSpPr>
            <p:spPr>
              <a:xfrm rot="5400000" flipH="1" flipV="1">
                <a:off x="3926205" y="3358515"/>
                <a:ext cx="426720" cy="872490"/>
              </a:xfrm>
              <a:prstGeom prst="bentConnector3">
                <a:avLst>
                  <a:gd name="adj1" fmla="val 50000"/>
                </a:avLst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>
                <a:extLst>
                  <a:ext uri="{FF2B5EF4-FFF2-40B4-BE49-F238E27FC236}">
                    <a16:creationId xmlns:a16="http://schemas.microsoft.com/office/drawing/2014/main" id="{CC15D350-B9CE-FD49-AD15-D7B7BCCE9C4A}"/>
                  </a:ext>
                </a:extLst>
              </p:cNvPr>
              <p:cNvCxnSpPr>
                <a:stCxn id="88" idx="0"/>
                <a:endCxn id="83" idx="2"/>
              </p:cNvCxnSpPr>
              <p:nvPr/>
            </p:nvCxnSpPr>
            <p:spPr>
              <a:xfrm flipV="1">
                <a:off x="4575810" y="2743200"/>
                <a:ext cx="0" cy="304800"/>
              </a:xfrm>
              <a:prstGeom prst="straightConnector1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Arrow Connector 95">
                <a:extLst>
                  <a:ext uri="{FF2B5EF4-FFF2-40B4-BE49-F238E27FC236}">
                    <a16:creationId xmlns:a16="http://schemas.microsoft.com/office/drawing/2014/main" id="{53A07E27-F883-5E4B-A1A5-F48733275BA1}"/>
                  </a:ext>
                </a:extLst>
              </p:cNvPr>
              <p:cNvCxnSpPr>
                <a:stCxn id="86" idx="0"/>
                <a:endCxn id="85" idx="2"/>
              </p:cNvCxnSpPr>
              <p:nvPr/>
            </p:nvCxnSpPr>
            <p:spPr>
              <a:xfrm flipV="1">
                <a:off x="3695700" y="4541520"/>
                <a:ext cx="7620" cy="396240"/>
              </a:xfrm>
              <a:prstGeom prst="straightConnector1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7" name="Multiply 96">
              <a:extLst>
                <a:ext uri="{FF2B5EF4-FFF2-40B4-BE49-F238E27FC236}">
                  <a16:creationId xmlns:a16="http://schemas.microsoft.com/office/drawing/2014/main" id="{A874FA3F-3A9B-3345-9695-E6BC49288444}"/>
                </a:ext>
              </a:extLst>
            </p:cNvPr>
            <p:cNvSpPr/>
            <p:nvPr/>
          </p:nvSpPr>
          <p:spPr>
            <a:xfrm>
              <a:off x="5788147" y="2083210"/>
              <a:ext cx="920506" cy="817996"/>
            </a:xfrm>
            <a:prstGeom prst="mathMultiply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1882" tIns="50941" rIns="101882" bIns="50941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98" name="Down Arrow 97">
              <a:extLst>
                <a:ext uri="{FF2B5EF4-FFF2-40B4-BE49-F238E27FC236}">
                  <a16:creationId xmlns:a16="http://schemas.microsoft.com/office/drawing/2014/main" id="{F3C2382C-CE34-E44B-964A-1ADE488B1882}"/>
                </a:ext>
              </a:extLst>
            </p:cNvPr>
            <p:cNvSpPr/>
            <p:nvPr/>
          </p:nvSpPr>
          <p:spPr>
            <a:xfrm>
              <a:off x="6084024" y="3747736"/>
              <a:ext cx="328753" cy="952637"/>
            </a:xfrm>
            <a:prstGeom prst="downArrow">
              <a:avLst/>
            </a:prstGeom>
            <a:solidFill>
              <a:srgbClr val="00206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1882" tIns="50941" rIns="101882" bIns="50941"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sz="1600" dirty="0">
                <a:solidFill>
                  <a:prstClr val="white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B04E525-468E-6B47-A08A-E35A82B9E52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53194" y="4540129"/>
              <a:ext cx="3200400" cy="2174545"/>
              <a:chOff x="1226820" y="2209800"/>
              <a:chExt cx="4945380" cy="3261360"/>
            </a:xfrm>
          </p:grpSpPr>
          <p:sp>
            <p:nvSpPr>
              <p:cNvPr id="100" name="Flowchart: Process 33">
                <a:extLst>
                  <a:ext uri="{FF2B5EF4-FFF2-40B4-BE49-F238E27FC236}">
                    <a16:creationId xmlns:a16="http://schemas.microsoft.com/office/drawing/2014/main" id="{2992D273-0E35-1041-9866-D604B17EAD8A}"/>
                  </a:ext>
                </a:extLst>
              </p:cNvPr>
              <p:cNvSpPr/>
              <p:nvPr/>
            </p:nvSpPr>
            <p:spPr>
              <a:xfrm>
                <a:off x="3851910" y="220980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Classifier</a:t>
                </a:r>
              </a:p>
            </p:txBody>
          </p:sp>
          <p:sp>
            <p:nvSpPr>
              <p:cNvPr id="101" name="Flowchart: Process 34">
                <a:extLst>
                  <a:ext uri="{FF2B5EF4-FFF2-40B4-BE49-F238E27FC236}">
                    <a16:creationId xmlns:a16="http://schemas.microsoft.com/office/drawing/2014/main" id="{B1C2A8D8-D47B-0C44-A418-67FFB68B99F4}"/>
                  </a:ext>
                </a:extLst>
              </p:cNvPr>
              <p:cNvSpPr/>
              <p:nvPr/>
            </p:nvSpPr>
            <p:spPr>
              <a:xfrm>
                <a:off x="122682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Audio Waveform</a:t>
                </a:r>
              </a:p>
            </p:txBody>
          </p:sp>
          <p:sp>
            <p:nvSpPr>
              <p:cNvPr id="102" name="Flowchart: Process 35">
                <a:extLst>
                  <a:ext uri="{FF2B5EF4-FFF2-40B4-BE49-F238E27FC236}">
                    <a16:creationId xmlns:a16="http://schemas.microsoft.com/office/drawing/2014/main" id="{90F23E1F-2164-764D-AFDD-542256B9D821}"/>
                  </a:ext>
                </a:extLst>
              </p:cNvPr>
              <p:cNvSpPr/>
              <p:nvPr/>
            </p:nvSpPr>
            <p:spPr>
              <a:xfrm>
                <a:off x="2979420" y="400812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Wavelet Transform</a:t>
                </a:r>
              </a:p>
            </p:txBody>
          </p:sp>
          <p:sp>
            <p:nvSpPr>
              <p:cNvPr id="103" name="Flowchart: Process 36">
                <a:extLst>
                  <a:ext uri="{FF2B5EF4-FFF2-40B4-BE49-F238E27FC236}">
                    <a16:creationId xmlns:a16="http://schemas.microsoft.com/office/drawing/2014/main" id="{C8491C43-5888-254E-A635-897FA975B702}"/>
                  </a:ext>
                </a:extLst>
              </p:cNvPr>
              <p:cNvSpPr/>
              <p:nvPr/>
            </p:nvSpPr>
            <p:spPr>
              <a:xfrm>
                <a:off x="297180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Window Size</a:t>
                </a:r>
              </a:p>
            </p:txBody>
          </p:sp>
          <p:sp>
            <p:nvSpPr>
              <p:cNvPr id="104" name="Flowchart: Process 37">
                <a:extLst>
                  <a:ext uri="{FF2B5EF4-FFF2-40B4-BE49-F238E27FC236}">
                    <a16:creationId xmlns:a16="http://schemas.microsoft.com/office/drawing/2014/main" id="{803CDF79-AA35-8C4F-A343-FD4480522C72}"/>
                  </a:ext>
                </a:extLst>
              </p:cNvPr>
              <p:cNvSpPr/>
              <p:nvPr/>
            </p:nvSpPr>
            <p:spPr>
              <a:xfrm>
                <a:off x="472440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Step Size</a:t>
                </a:r>
              </a:p>
            </p:txBody>
          </p:sp>
          <p:sp>
            <p:nvSpPr>
              <p:cNvPr id="105" name="Flowchart: Process 38">
                <a:extLst>
                  <a:ext uri="{FF2B5EF4-FFF2-40B4-BE49-F238E27FC236}">
                    <a16:creationId xmlns:a16="http://schemas.microsoft.com/office/drawing/2014/main" id="{7012FE6D-2F3D-3D43-BC25-F7A8E5FF0594}"/>
                  </a:ext>
                </a:extLst>
              </p:cNvPr>
              <p:cNvSpPr/>
              <p:nvPr/>
            </p:nvSpPr>
            <p:spPr>
              <a:xfrm>
                <a:off x="3851910" y="3048000"/>
                <a:ext cx="1447800" cy="533400"/>
              </a:xfrm>
              <a:prstGeom prst="flowChart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SVM</a:t>
                </a:r>
              </a:p>
            </p:txBody>
          </p:sp>
          <p:cxnSp>
            <p:nvCxnSpPr>
              <p:cNvPr id="106" name="Elbow Connector 105">
                <a:extLst>
                  <a:ext uri="{FF2B5EF4-FFF2-40B4-BE49-F238E27FC236}">
                    <a16:creationId xmlns:a16="http://schemas.microsoft.com/office/drawing/2014/main" id="{E03F6F39-B0EC-0246-9A47-AA1C74479AD8}"/>
                  </a:ext>
                </a:extLst>
              </p:cNvPr>
              <p:cNvCxnSpPr>
                <a:stCxn id="100" idx="0"/>
                <a:endCxn id="101" idx="2"/>
              </p:cNvCxnSpPr>
              <p:nvPr/>
            </p:nvCxnSpPr>
            <p:spPr>
              <a:xfrm rot="5400000" flipH="1" flipV="1">
                <a:off x="2628900" y="3863340"/>
                <a:ext cx="396240" cy="175260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Elbow Connector 106">
                <a:extLst>
                  <a:ext uri="{FF2B5EF4-FFF2-40B4-BE49-F238E27FC236}">
                    <a16:creationId xmlns:a16="http://schemas.microsoft.com/office/drawing/2014/main" id="{BF95450C-4706-674A-9270-6AEA8DC43468}"/>
                  </a:ext>
                </a:extLst>
              </p:cNvPr>
              <p:cNvCxnSpPr>
                <a:stCxn id="103" idx="0"/>
                <a:endCxn id="101" idx="2"/>
              </p:cNvCxnSpPr>
              <p:nvPr/>
            </p:nvCxnSpPr>
            <p:spPr>
              <a:xfrm rot="16200000" flipV="1">
                <a:off x="4377690" y="3867150"/>
                <a:ext cx="396240" cy="174498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Elbow Connector 107">
                <a:extLst>
                  <a:ext uri="{FF2B5EF4-FFF2-40B4-BE49-F238E27FC236}">
                    <a16:creationId xmlns:a16="http://schemas.microsoft.com/office/drawing/2014/main" id="{D94E35DC-B1C3-AA42-9890-0B991DE01AC5}"/>
                  </a:ext>
                </a:extLst>
              </p:cNvPr>
              <p:cNvCxnSpPr>
                <a:stCxn id="101" idx="0"/>
                <a:endCxn id="104" idx="2"/>
              </p:cNvCxnSpPr>
              <p:nvPr/>
            </p:nvCxnSpPr>
            <p:spPr>
              <a:xfrm rot="5400000" flipH="1" flipV="1">
                <a:off x="3926205" y="3358515"/>
                <a:ext cx="426720" cy="872490"/>
              </a:xfrm>
              <a:prstGeom prst="bentConnector3">
                <a:avLst>
                  <a:gd name="adj1" fmla="val 50000"/>
                </a:avLst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>
                <a:extLst>
                  <a:ext uri="{FF2B5EF4-FFF2-40B4-BE49-F238E27FC236}">
                    <a16:creationId xmlns:a16="http://schemas.microsoft.com/office/drawing/2014/main" id="{112F8C36-46A4-604C-9112-15A9262796ED}"/>
                  </a:ext>
                </a:extLst>
              </p:cNvPr>
              <p:cNvCxnSpPr>
                <a:stCxn id="104" idx="0"/>
                <a:endCxn id="99" idx="2"/>
              </p:cNvCxnSpPr>
              <p:nvPr/>
            </p:nvCxnSpPr>
            <p:spPr>
              <a:xfrm flipV="1">
                <a:off x="4575810" y="2743200"/>
                <a:ext cx="0" cy="304800"/>
              </a:xfrm>
              <a:prstGeom prst="straightConnector1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Arrow Connector 109">
                <a:extLst>
                  <a:ext uri="{FF2B5EF4-FFF2-40B4-BE49-F238E27FC236}">
                    <a16:creationId xmlns:a16="http://schemas.microsoft.com/office/drawing/2014/main" id="{774F7206-7DDA-224D-9926-3549AF73FFF2}"/>
                  </a:ext>
                </a:extLst>
              </p:cNvPr>
              <p:cNvCxnSpPr>
                <a:stCxn id="102" idx="0"/>
                <a:endCxn id="101" idx="2"/>
              </p:cNvCxnSpPr>
              <p:nvPr/>
            </p:nvCxnSpPr>
            <p:spPr>
              <a:xfrm flipV="1">
                <a:off x="3695700" y="4541520"/>
                <a:ext cx="7620" cy="396240"/>
              </a:xfrm>
              <a:prstGeom prst="straightConnector1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6230F4F8-44E0-014A-B08F-5510CCDDE59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57628" y="4540129"/>
              <a:ext cx="3200400" cy="2174545"/>
              <a:chOff x="1226820" y="2209800"/>
              <a:chExt cx="4945380" cy="3261360"/>
            </a:xfrm>
          </p:grpSpPr>
          <p:sp>
            <p:nvSpPr>
              <p:cNvPr id="112" name="Flowchart: Process 45">
                <a:extLst>
                  <a:ext uri="{FF2B5EF4-FFF2-40B4-BE49-F238E27FC236}">
                    <a16:creationId xmlns:a16="http://schemas.microsoft.com/office/drawing/2014/main" id="{BE3AA0CB-8EF7-8E4F-933B-55714409CF7D}"/>
                  </a:ext>
                </a:extLst>
              </p:cNvPr>
              <p:cNvSpPr/>
              <p:nvPr/>
            </p:nvSpPr>
            <p:spPr>
              <a:xfrm>
                <a:off x="3851910" y="220980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Classifier</a:t>
                </a:r>
              </a:p>
            </p:txBody>
          </p:sp>
          <p:sp>
            <p:nvSpPr>
              <p:cNvPr id="113" name="Flowchart: Process 46">
                <a:extLst>
                  <a:ext uri="{FF2B5EF4-FFF2-40B4-BE49-F238E27FC236}">
                    <a16:creationId xmlns:a16="http://schemas.microsoft.com/office/drawing/2014/main" id="{95F63756-CF99-8441-8095-CDFF47D7913B}"/>
                  </a:ext>
                </a:extLst>
              </p:cNvPr>
              <p:cNvSpPr/>
              <p:nvPr/>
            </p:nvSpPr>
            <p:spPr>
              <a:xfrm>
                <a:off x="122682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Audio Waveform</a:t>
                </a:r>
              </a:p>
            </p:txBody>
          </p:sp>
          <p:sp>
            <p:nvSpPr>
              <p:cNvPr id="114" name="Flowchart: Process 47">
                <a:extLst>
                  <a:ext uri="{FF2B5EF4-FFF2-40B4-BE49-F238E27FC236}">
                    <a16:creationId xmlns:a16="http://schemas.microsoft.com/office/drawing/2014/main" id="{221B844C-7DA2-4E43-ADC1-DAD309C6513C}"/>
                  </a:ext>
                </a:extLst>
              </p:cNvPr>
              <p:cNvSpPr/>
              <p:nvPr/>
            </p:nvSpPr>
            <p:spPr>
              <a:xfrm>
                <a:off x="2979420" y="400812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FFT Transform</a:t>
                </a:r>
              </a:p>
            </p:txBody>
          </p:sp>
          <p:sp>
            <p:nvSpPr>
              <p:cNvPr id="115" name="Flowchart: Process 48">
                <a:extLst>
                  <a:ext uri="{FF2B5EF4-FFF2-40B4-BE49-F238E27FC236}">
                    <a16:creationId xmlns:a16="http://schemas.microsoft.com/office/drawing/2014/main" id="{2406A62D-F6DD-F84C-9542-BBA222781AC8}"/>
                  </a:ext>
                </a:extLst>
              </p:cNvPr>
              <p:cNvSpPr/>
              <p:nvPr/>
            </p:nvSpPr>
            <p:spPr>
              <a:xfrm>
                <a:off x="297180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Window Size</a:t>
                </a:r>
              </a:p>
            </p:txBody>
          </p:sp>
          <p:sp>
            <p:nvSpPr>
              <p:cNvPr id="116" name="Flowchart: Process 49">
                <a:extLst>
                  <a:ext uri="{FF2B5EF4-FFF2-40B4-BE49-F238E27FC236}">
                    <a16:creationId xmlns:a16="http://schemas.microsoft.com/office/drawing/2014/main" id="{D42554F3-9EE6-B648-BABA-9E3D02619EA8}"/>
                  </a:ext>
                </a:extLst>
              </p:cNvPr>
              <p:cNvSpPr/>
              <p:nvPr/>
            </p:nvSpPr>
            <p:spPr>
              <a:xfrm>
                <a:off x="4724400" y="493776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Step Size</a:t>
                </a:r>
              </a:p>
            </p:txBody>
          </p:sp>
          <p:sp>
            <p:nvSpPr>
              <p:cNvPr id="117" name="Flowchart: Process 50">
                <a:extLst>
                  <a:ext uri="{FF2B5EF4-FFF2-40B4-BE49-F238E27FC236}">
                    <a16:creationId xmlns:a16="http://schemas.microsoft.com/office/drawing/2014/main" id="{67506E6E-F006-0241-B88D-FB93768E8146}"/>
                  </a:ext>
                </a:extLst>
              </p:cNvPr>
              <p:cNvSpPr/>
              <p:nvPr/>
            </p:nvSpPr>
            <p:spPr>
              <a:xfrm>
                <a:off x="3851910" y="3048000"/>
                <a:ext cx="1447800" cy="533400"/>
              </a:xfrm>
              <a:prstGeom prst="flowChartProcess">
                <a:avLst/>
              </a:prstGeom>
              <a:solidFill>
                <a:srgbClr val="7030A0"/>
              </a:solidFill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 err="1">
                    <a:solidFill>
                      <a:prstClr val="white"/>
                    </a:solidFill>
                  </a:rPr>
                  <a:t>kNN</a:t>
                </a:r>
                <a:endParaRPr lang="en-US" sz="12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18" name="Flowchart: Process 51">
                <a:extLst>
                  <a:ext uri="{FF2B5EF4-FFF2-40B4-BE49-F238E27FC236}">
                    <a16:creationId xmlns:a16="http://schemas.microsoft.com/office/drawing/2014/main" id="{DFC09D42-9D0B-3940-B720-5580A0BD8758}"/>
                  </a:ext>
                </a:extLst>
              </p:cNvPr>
              <p:cNvSpPr/>
              <p:nvPr/>
            </p:nvSpPr>
            <p:spPr>
              <a:xfrm>
                <a:off x="4724400" y="4008120"/>
                <a:ext cx="1447800" cy="533400"/>
              </a:xfrm>
              <a:prstGeom prst="flowChartProcess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prstClr val="white"/>
                    </a:solidFill>
                  </a:rPr>
                  <a:t>k</a:t>
                </a:r>
              </a:p>
            </p:txBody>
          </p:sp>
          <p:cxnSp>
            <p:nvCxnSpPr>
              <p:cNvPr id="119" name="Elbow Connector 118">
                <a:extLst>
                  <a:ext uri="{FF2B5EF4-FFF2-40B4-BE49-F238E27FC236}">
                    <a16:creationId xmlns:a16="http://schemas.microsoft.com/office/drawing/2014/main" id="{442B5E96-83E1-4A48-8A14-A692BF1C2AE3}"/>
                  </a:ext>
                </a:extLst>
              </p:cNvPr>
              <p:cNvCxnSpPr>
                <a:stCxn id="112" idx="0"/>
                <a:endCxn id="113" idx="2"/>
              </p:cNvCxnSpPr>
              <p:nvPr/>
            </p:nvCxnSpPr>
            <p:spPr>
              <a:xfrm rot="5400000" flipH="1" flipV="1">
                <a:off x="2628900" y="3863340"/>
                <a:ext cx="396240" cy="175260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Elbow Connector 119">
                <a:extLst>
                  <a:ext uri="{FF2B5EF4-FFF2-40B4-BE49-F238E27FC236}">
                    <a16:creationId xmlns:a16="http://schemas.microsoft.com/office/drawing/2014/main" id="{82541F3A-8FA3-494E-BCFD-6AD69B1BBC83}"/>
                  </a:ext>
                </a:extLst>
              </p:cNvPr>
              <p:cNvCxnSpPr>
                <a:stCxn id="115" idx="0"/>
                <a:endCxn id="113" idx="2"/>
              </p:cNvCxnSpPr>
              <p:nvPr/>
            </p:nvCxnSpPr>
            <p:spPr>
              <a:xfrm rot="16200000" flipV="1">
                <a:off x="4377690" y="3867150"/>
                <a:ext cx="396240" cy="174498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Elbow Connector 120">
                <a:extLst>
                  <a:ext uri="{FF2B5EF4-FFF2-40B4-BE49-F238E27FC236}">
                    <a16:creationId xmlns:a16="http://schemas.microsoft.com/office/drawing/2014/main" id="{B1B4D11A-2CCC-8C42-B79B-FFADEF6545B8}"/>
                  </a:ext>
                </a:extLst>
              </p:cNvPr>
              <p:cNvCxnSpPr>
                <a:stCxn id="117" idx="0"/>
                <a:endCxn id="116" idx="2"/>
              </p:cNvCxnSpPr>
              <p:nvPr/>
            </p:nvCxnSpPr>
            <p:spPr>
              <a:xfrm rot="16200000" flipV="1">
                <a:off x="4798695" y="3358515"/>
                <a:ext cx="426720" cy="872490"/>
              </a:xfrm>
              <a:prstGeom prst="bentConnector3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Elbow Connector 121">
                <a:extLst>
                  <a:ext uri="{FF2B5EF4-FFF2-40B4-BE49-F238E27FC236}">
                    <a16:creationId xmlns:a16="http://schemas.microsoft.com/office/drawing/2014/main" id="{916FA4EF-F63C-5E40-971C-D2093B904516}"/>
                  </a:ext>
                </a:extLst>
              </p:cNvPr>
              <p:cNvCxnSpPr>
                <a:stCxn id="113" idx="0"/>
                <a:endCxn id="116" idx="2"/>
              </p:cNvCxnSpPr>
              <p:nvPr/>
            </p:nvCxnSpPr>
            <p:spPr>
              <a:xfrm rot="5400000" flipH="1" flipV="1">
                <a:off x="3926205" y="3358515"/>
                <a:ext cx="426720" cy="872490"/>
              </a:xfrm>
              <a:prstGeom prst="bentConnector3">
                <a:avLst>
                  <a:gd name="adj1" fmla="val 50000"/>
                </a:avLst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Arrow Connector 122">
                <a:extLst>
                  <a:ext uri="{FF2B5EF4-FFF2-40B4-BE49-F238E27FC236}">
                    <a16:creationId xmlns:a16="http://schemas.microsoft.com/office/drawing/2014/main" id="{AEA8DE27-7A30-C540-959D-3F4CA0267D44}"/>
                  </a:ext>
                </a:extLst>
              </p:cNvPr>
              <p:cNvCxnSpPr>
                <a:stCxn id="116" idx="0"/>
                <a:endCxn id="111" idx="2"/>
              </p:cNvCxnSpPr>
              <p:nvPr/>
            </p:nvCxnSpPr>
            <p:spPr>
              <a:xfrm flipV="1">
                <a:off x="4575810" y="2743200"/>
                <a:ext cx="0" cy="304800"/>
              </a:xfrm>
              <a:prstGeom prst="straightConnector1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Arrow Connector 123">
                <a:extLst>
                  <a:ext uri="{FF2B5EF4-FFF2-40B4-BE49-F238E27FC236}">
                    <a16:creationId xmlns:a16="http://schemas.microsoft.com/office/drawing/2014/main" id="{731E829B-E5DD-5B4B-9D5A-3AEFC0362ECB}"/>
                  </a:ext>
                </a:extLst>
              </p:cNvPr>
              <p:cNvCxnSpPr>
                <a:stCxn id="114" idx="0"/>
                <a:endCxn id="113" idx="2"/>
              </p:cNvCxnSpPr>
              <p:nvPr/>
            </p:nvCxnSpPr>
            <p:spPr>
              <a:xfrm flipV="1">
                <a:off x="3695700" y="4541520"/>
                <a:ext cx="7620" cy="396240"/>
              </a:xfrm>
              <a:prstGeom prst="straightConnector1">
                <a:avLst/>
              </a:prstGeom>
              <a:ln w="19050"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5" name="Line Callout 2 (No Border) 124">
              <a:extLst>
                <a:ext uri="{FF2B5EF4-FFF2-40B4-BE49-F238E27FC236}">
                  <a16:creationId xmlns:a16="http://schemas.microsoft.com/office/drawing/2014/main" id="{F9296F58-376E-2F47-A489-07F8D1808255}"/>
                </a:ext>
              </a:extLst>
            </p:cNvPr>
            <p:cNvSpPr/>
            <p:nvPr/>
          </p:nvSpPr>
          <p:spPr>
            <a:xfrm>
              <a:off x="1854486" y="1896756"/>
              <a:ext cx="1137337" cy="558878"/>
            </a:xfrm>
            <a:prstGeom prst="callout2">
              <a:avLst>
                <a:gd name="adj1" fmla="val 19240"/>
                <a:gd name="adj2" fmla="val 104724"/>
                <a:gd name="adj3" fmla="val 25882"/>
                <a:gd name="adj4" fmla="val 125408"/>
                <a:gd name="adj5" fmla="val 152045"/>
                <a:gd name="adj6" fmla="val 116066"/>
              </a:avLst>
            </a:prstGeom>
            <a:ln>
              <a:tailEnd type="arrow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black"/>
                  </a:solidFill>
                </a:rPr>
                <a:t>Crossover Point</a:t>
              </a:r>
            </a:p>
          </p:txBody>
        </p:sp>
        <p:sp>
          <p:nvSpPr>
            <p:cNvPr id="126" name="Line Callout 2 (No Border) 125">
              <a:extLst>
                <a:ext uri="{FF2B5EF4-FFF2-40B4-BE49-F238E27FC236}">
                  <a16:creationId xmlns:a16="http://schemas.microsoft.com/office/drawing/2014/main" id="{C30FB056-C364-F049-BB77-CC619ECD2810}"/>
                </a:ext>
              </a:extLst>
            </p:cNvPr>
            <p:cNvSpPr/>
            <p:nvPr/>
          </p:nvSpPr>
          <p:spPr>
            <a:xfrm>
              <a:off x="7559336" y="1950251"/>
              <a:ext cx="1137337" cy="558878"/>
            </a:xfrm>
            <a:prstGeom prst="callout2">
              <a:avLst>
                <a:gd name="adj1" fmla="val 19240"/>
                <a:gd name="adj2" fmla="val 104724"/>
                <a:gd name="adj3" fmla="val 25882"/>
                <a:gd name="adj4" fmla="val 125408"/>
                <a:gd name="adj5" fmla="val 140926"/>
                <a:gd name="adj6" fmla="val 124652"/>
              </a:avLst>
            </a:prstGeom>
            <a:ln>
              <a:tailEnd type="arrow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prstClr val="black"/>
                  </a:solidFill>
                </a:rPr>
                <a:t>Crossover Point</a:t>
              </a:r>
            </a:p>
          </p:txBody>
        </p:sp>
      </p:grpSp>
      <p:sp>
        <p:nvSpPr>
          <p:cNvPr id="127" name="Slide Number Placeholder 58">
            <a:extLst>
              <a:ext uri="{FF2B5EF4-FFF2-40B4-BE49-F238E27FC236}">
                <a16:creationId xmlns:a16="http://schemas.microsoft.com/office/drawing/2014/main" id="{ACFCADA8-5C25-7E4A-B36F-486837C9AD06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EA2DEAC-890D-4032-B89E-2651DE70245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4FE0F83-CCE0-5A4F-AF5C-63F5E9C62EF7}"/>
              </a:ext>
            </a:extLst>
          </p:cNvPr>
          <p:cNvSpPr txBox="1"/>
          <p:nvPr/>
        </p:nvSpPr>
        <p:spPr>
          <a:xfrm>
            <a:off x="10591800" y="4725909"/>
            <a:ext cx="1423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Board Survey</a:t>
            </a:r>
          </a:p>
        </p:txBody>
      </p:sp>
    </p:spTree>
    <p:extLst>
      <p:ext uri="{BB962C8B-B14F-4D97-AF65-F5344CB8AC3E}">
        <p14:creationId xmlns:p14="http://schemas.microsoft.com/office/powerpoint/2010/main" val="22412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30"/>
    </mc:Choice>
    <mc:Fallback xmlns="">
      <p:transition spd="slow" advTm="140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6698621" y="3807617"/>
            <a:ext cx="5036177" cy="21336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6698622" y="1524000"/>
            <a:ext cx="5036177" cy="2133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2590800" y="1371600"/>
            <a:ext cx="3962399" cy="534987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3962400" y="3085005"/>
            <a:ext cx="2452352" cy="327660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23993" y="1674017"/>
            <a:ext cx="5010807" cy="4699004"/>
          </a:xfrm>
        </p:spPr>
        <p:txBody>
          <a:bodyPr/>
          <a:lstStyle/>
          <a:p>
            <a:r>
              <a:rPr lang="en-US" dirty="0"/>
              <a:t>Today’s lecture focuses the translation of the vector of scores from evaluation into a fitness value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But to understand the context we will look at the slightly larger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9032865"/>
              </p:ext>
            </p:extLst>
          </p:nvPr>
        </p:nvGraphicFramePr>
        <p:xfrm>
          <a:off x="685800" y="1524000"/>
          <a:ext cx="5410200" cy="5197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Scope</a:t>
            </a:r>
          </a:p>
        </p:txBody>
      </p:sp>
    </p:spTree>
    <p:extLst>
      <p:ext uri="{BB962C8B-B14F-4D97-AF65-F5344CB8AC3E}">
        <p14:creationId xmlns:p14="http://schemas.microsoft.com/office/powerpoint/2010/main" val="2013478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6248400" y="609601"/>
            <a:ext cx="5652753" cy="586739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2590801" y="1371601"/>
            <a:ext cx="1752599" cy="114299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/>
          </p:nvPr>
        </p:nvGraphicFramePr>
        <p:xfrm>
          <a:off x="685800" y="1524000"/>
          <a:ext cx="5410200" cy="5197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Scope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414753" y="1042981"/>
            <a:ext cx="5486400" cy="506889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Gene pool is the set of genome to be evaluated during the current generation</a:t>
            </a:r>
          </a:p>
          <a:p>
            <a:pPr lvl="1"/>
            <a:r>
              <a:rPr lang="en-US" dirty="0"/>
              <a:t>Genome </a:t>
            </a:r>
          </a:p>
          <a:p>
            <a:pPr lvl="2"/>
            <a:r>
              <a:rPr lang="en-US" dirty="0"/>
              <a:t>Genotypic description of an individuals</a:t>
            </a:r>
          </a:p>
          <a:p>
            <a:pPr lvl="2"/>
            <a:r>
              <a:rPr lang="en-US" dirty="0"/>
              <a:t>DNA</a:t>
            </a:r>
          </a:p>
          <a:p>
            <a:pPr lvl="2"/>
            <a:r>
              <a:rPr lang="en-US" dirty="0"/>
              <a:t>GA = set of values</a:t>
            </a:r>
          </a:p>
          <a:p>
            <a:pPr lvl="2"/>
            <a:r>
              <a:rPr lang="en-US" dirty="0"/>
              <a:t>GP = tree structure, string</a:t>
            </a:r>
          </a:p>
          <a:p>
            <a:pPr lvl="1"/>
            <a:r>
              <a:rPr lang="en-US" dirty="0"/>
              <a:t>Search Space</a:t>
            </a:r>
          </a:p>
          <a:p>
            <a:pPr lvl="2"/>
            <a:r>
              <a:rPr lang="en-US" dirty="0"/>
              <a:t>Set of all possible genome</a:t>
            </a:r>
          </a:p>
          <a:p>
            <a:pPr lvl="2"/>
            <a:r>
              <a:rPr lang="en-US" dirty="0"/>
              <a:t>For Automated Algorithm Design</a:t>
            </a:r>
          </a:p>
          <a:p>
            <a:pPr lvl="3"/>
            <a:r>
              <a:rPr lang="en-US" dirty="0"/>
              <a:t>Set of all possible algorithms</a:t>
            </a:r>
          </a:p>
          <a:p>
            <a:pPr lvl="2"/>
            <a:r>
              <a:rPr lang="en-US" dirty="0"/>
              <a:t>How big is the search space?</a:t>
            </a:r>
          </a:p>
          <a:p>
            <a:pPr lvl="2"/>
            <a:r>
              <a:rPr lang="en-US" dirty="0"/>
              <a:t>What is this important for algorithm design?</a:t>
            </a:r>
          </a:p>
        </p:txBody>
      </p:sp>
    </p:spTree>
    <p:extLst>
      <p:ext uri="{BB962C8B-B14F-4D97-AF65-F5344CB8AC3E}">
        <p14:creationId xmlns:p14="http://schemas.microsoft.com/office/powerpoint/2010/main" val="760373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6553199" y="244476"/>
            <a:ext cx="5347953" cy="61118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3962401" y="1690689"/>
            <a:ext cx="2369176" cy="230187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2DEAC-890D-4032-B89E-2651DE702456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/>
          </p:nvPr>
        </p:nvGraphicFramePr>
        <p:xfrm>
          <a:off x="685800" y="1524000"/>
          <a:ext cx="5410200" cy="5197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Space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792088" y="600584"/>
            <a:ext cx="5112377" cy="575576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Evaluation of a Genome associates a genome/individual (set of parameters for GA or string for GP) with a set of scores</a:t>
            </a:r>
          </a:p>
          <a:p>
            <a:r>
              <a:rPr lang="en-US" dirty="0"/>
              <a:t>What are these scores</a:t>
            </a:r>
          </a:p>
          <a:p>
            <a:pPr lvl="1"/>
            <a:r>
              <a:rPr lang="en-US" dirty="0"/>
              <a:t>True Positive </a:t>
            </a:r>
            <a:r>
              <a:rPr lang="mr-IN" dirty="0"/>
              <a:t>–</a:t>
            </a:r>
            <a:r>
              <a:rPr lang="en-US" dirty="0"/>
              <a:t> TP</a:t>
            </a:r>
          </a:p>
          <a:p>
            <a:pPr lvl="2"/>
            <a:r>
              <a:rPr lang="en-US" dirty="0"/>
              <a:t>How often are we identifying the desired object</a:t>
            </a:r>
          </a:p>
          <a:p>
            <a:pPr lvl="1"/>
            <a:r>
              <a:rPr lang="en-US" dirty="0"/>
              <a:t>False Positive </a:t>
            </a:r>
            <a:r>
              <a:rPr lang="mr-IN" dirty="0"/>
              <a:t>–</a:t>
            </a:r>
            <a:r>
              <a:rPr lang="en-US" dirty="0"/>
              <a:t> FP</a:t>
            </a:r>
          </a:p>
          <a:p>
            <a:pPr lvl="2"/>
            <a:r>
              <a:rPr lang="en-US" dirty="0"/>
              <a:t>How often are we identifying something else as the desired object</a:t>
            </a:r>
          </a:p>
          <a:p>
            <a:pPr lvl="1"/>
            <a:r>
              <a:rPr lang="en-US" dirty="0"/>
              <a:t>More? </a:t>
            </a:r>
            <a:r>
              <a:rPr lang="mr-IN" dirty="0"/>
              <a:t>–</a:t>
            </a:r>
            <a:r>
              <a:rPr lang="en-US" dirty="0"/>
              <a:t> On board, next page</a:t>
            </a:r>
          </a:p>
          <a:p>
            <a:r>
              <a:rPr lang="en-US" dirty="0"/>
              <a:t>Objectives </a:t>
            </a:r>
          </a:p>
          <a:p>
            <a:pPr lvl="1"/>
            <a:r>
              <a:rPr lang="en-US" dirty="0"/>
              <a:t>Set of measurements each genome (or individual)  is scored against</a:t>
            </a:r>
          </a:p>
          <a:p>
            <a:pPr lvl="1"/>
            <a:r>
              <a:rPr lang="en-US" dirty="0"/>
              <a:t>Phenotype</a:t>
            </a:r>
          </a:p>
          <a:p>
            <a:r>
              <a:rPr lang="en-US" dirty="0"/>
              <a:t>Objective Space </a:t>
            </a:r>
            <a:r>
              <a:rPr lang="mr-IN" dirty="0"/>
              <a:t>–</a:t>
            </a:r>
            <a:r>
              <a:rPr lang="en-US" dirty="0"/>
              <a:t> Set of objectives </a:t>
            </a:r>
          </a:p>
          <a:p>
            <a:r>
              <a:rPr lang="en-US" dirty="0"/>
              <a:t>Evaluation </a:t>
            </a:r>
            <a:r>
              <a:rPr lang="mr-IN" dirty="0"/>
              <a:t>–</a:t>
            </a:r>
            <a:r>
              <a:rPr lang="en-US" dirty="0"/>
              <a:t> Maps an genome/individual</a:t>
            </a:r>
          </a:p>
          <a:p>
            <a:pPr lvl="1"/>
            <a:r>
              <a:rPr lang="en-US" dirty="0"/>
              <a:t>From a location in search space</a:t>
            </a:r>
          </a:p>
          <a:p>
            <a:pPr lvl="2"/>
            <a:r>
              <a:rPr lang="en-US" dirty="0"/>
              <a:t>Genotypic description</a:t>
            </a:r>
          </a:p>
          <a:p>
            <a:pPr lvl="1"/>
            <a:r>
              <a:rPr lang="en-US" dirty="0"/>
              <a:t>To a location in objective space</a:t>
            </a:r>
          </a:p>
          <a:p>
            <a:pPr lvl="2"/>
            <a:r>
              <a:rPr lang="en-US" dirty="0"/>
              <a:t>Phenotype description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563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10111</TotalTime>
  <Words>1672</Words>
  <Application>Microsoft Macintosh PowerPoint</Application>
  <PresentationFormat>Widescreen</PresentationFormat>
  <Paragraphs>420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Mangal</vt:lpstr>
      <vt:lpstr>Wingdings</vt:lpstr>
      <vt:lpstr>Office Theme</vt:lpstr>
      <vt:lpstr>Multiple Objectives –  The MO in MOGA and MOGP</vt:lpstr>
      <vt:lpstr>General</vt:lpstr>
      <vt:lpstr>Objectives</vt:lpstr>
      <vt:lpstr>Rate Yourself</vt:lpstr>
      <vt:lpstr>What are you looking for in a date/mate?</vt:lpstr>
      <vt:lpstr>What is an algorithm looking for in a mate?</vt:lpstr>
      <vt:lpstr>Lecture Scope</vt:lpstr>
      <vt:lpstr>Lecture Scope</vt:lpstr>
      <vt:lpstr>Objective Space</vt:lpstr>
      <vt:lpstr>Classification Measures</vt:lpstr>
      <vt:lpstr>Maximization Measures</vt:lpstr>
      <vt:lpstr>Minimization Measures</vt:lpstr>
      <vt:lpstr>Other  Measures</vt:lpstr>
      <vt:lpstr>Example from Class Population:      Python Versus Machine Learning</vt:lpstr>
      <vt:lpstr>Lecture Scope</vt:lpstr>
      <vt:lpstr>Objective Space</vt:lpstr>
      <vt:lpstr>PowerPoint Presentation</vt:lpstr>
      <vt:lpstr>Nondominated Sorting Genetic Algorithm II (NSGA II)</vt:lpstr>
      <vt:lpstr>Strength Pareto Evolutionary Algorithm 2 (SPEA2)</vt:lpstr>
      <vt:lpstr>Strength Pareto Evolutionary Algorithm 2 (SPEA2)</vt:lpstr>
    </vt:vector>
  </TitlesOfParts>
  <Company>GTRI - EOSL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Zutty, Jason</dc:creator>
  <cp:lastModifiedBy>Rohling, Gregory A</cp:lastModifiedBy>
  <cp:revision>489</cp:revision>
  <dcterms:created xsi:type="dcterms:W3CDTF">2016-04-12T20:39:45Z</dcterms:created>
  <dcterms:modified xsi:type="dcterms:W3CDTF">2018-09-10T20:13:03Z</dcterms:modified>
</cp:coreProperties>
</file>

<file path=docProps/thumbnail.jpeg>
</file>